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Roboto"/>
      <p:regular r:id="rId71"/>
      <p:bold r:id="rId72"/>
      <p:italic r:id="rId73"/>
      <p:boldItalic r:id="rId74"/>
    </p:embeddedFont>
    <p:embeddedFont>
      <p:font typeface="Montserra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7.xml"/><Relationship Id="rId75" Type="http://schemas.openxmlformats.org/officeDocument/2006/relationships/font" Target="fonts/Montserrat-regular.fntdata"/><Relationship Id="rId30" Type="http://schemas.openxmlformats.org/officeDocument/2006/relationships/slide" Target="slides/slide26.xml"/><Relationship Id="rId74" Type="http://schemas.openxmlformats.org/officeDocument/2006/relationships/font" Target="fonts/Roboto-boldItalic.fntdata"/><Relationship Id="rId33" Type="http://schemas.openxmlformats.org/officeDocument/2006/relationships/slide" Target="slides/slide29.xml"/><Relationship Id="rId77" Type="http://schemas.openxmlformats.org/officeDocument/2006/relationships/font" Target="fonts/Montserrat-italic.fntdata"/><Relationship Id="rId32" Type="http://schemas.openxmlformats.org/officeDocument/2006/relationships/slide" Target="slides/slide28.xml"/><Relationship Id="rId76" Type="http://schemas.openxmlformats.org/officeDocument/2006/relationships/font" Target="fonts/Montserrat-bold.fntdata"/><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font" Target="fonts/Montserrat-boldItalic.fntdata"/><Relationship Id="rId71" Type="http://schemas.openxmlformats.org/officeDocument/2006/relationships/font" Target="fonts/Roboto-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Google Shape;3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 name="Google Shape;3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ee205e26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ee205e2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2b9680d768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9680d7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b9680d768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9680d76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ee205e268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ee205e26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e3b2978d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e3b2978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f18ee0f8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f18ee0f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b9680d768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9680d76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f18ee0f8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f18ee0f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e3b2978de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3b2978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b9680d768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9680d76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 name="Shape 36"/>
        <p:cNvGrpSpPr/>
        <p:nvPr/>
      </p:nvGrpSpPr>
      <p:grpSpPr>
        <a:xfrm>
          <a:off x="0" y="0"/>
          <a:ext cx="0" cy="0"/>
          <a:chOff x="0" y="0"/>
          <a:chExt cx="0" cy="0"/>
        </a:xfrm>
      </p:grpSpPr>
      <p:sp>
        <p:nvSpPr>
          <p:cNvPr id="37" name="Google Shape;37;p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2b9ebdb28e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9ebdb2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685e9248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85e92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b9680d768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9680d76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b9680d768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9680d76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b9680d768_1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9680d76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b9680d768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b9680d768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2b9680d768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b9680d768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b9680d76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b9680d768_1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b9680d76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b9680d768_1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186c3ff5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6186c3ff5a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1517482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151748229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186c3ff5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6186c3ff5a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186c3ff5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6186c3ff5a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186c3ff5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6186c3ff5a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2b9680d76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b9680d768_1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2b9680d768_1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9680d768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2143a962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143a962f6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2143a962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143a962f6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143a962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143a962f6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143a962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143a962f6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186c3ff5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6186c3ff5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2b9680d768_1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b9680d768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186c3ff5a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186c3ff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219d9d3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219d9d35e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685e924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3685e9248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3c4b67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3c4b679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0c37b5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40c37b5ca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0c37b5c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40c37b5ca8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94ad533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594ad53352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186c3ff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6186c3ff5a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0c37b5c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40c37b5ca8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0c37b5c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40c37b5ca8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b9680d76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b9680d7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143a962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143a962f6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2ba193ad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ba193ad08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2b9ebdb2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b9ebdb28e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2219d9d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219d9d35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2b9ebdb2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b9ebdb28e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53fa7a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53fa7afc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545228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545228b1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2b9ebdb2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b9ebdb28e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685e924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685e9248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2b9680d768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9680d76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685e9248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685e9248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214571178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14571178b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3545228b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3545228b13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2b9ebdb2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b9ebdb28e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2b9ebdb2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b9ebdb28e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3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214a8f83c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14a8f83c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ee205e26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ee205e2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2b9680d768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9680d7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b9680d768_1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9680d76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9E00"/>
        </a:solidFill>
      </p:bgPr>
    </p:bg>
    <p:spTree>
      <p:nvGrpSpPr>
        <p:cNvPr id="8" name="Shape 8"/>
        <p:cNvGrpSpPr/>
        <p:nvPr/>
      </p:nvGrpSpPr>
      <p:grpSpPr>
        <a:xfrm>
          <a:off x="0" y="0"/>
          <a:ext cx="0" cy="0"/>
          <a:chOff x="0" y="0"/>
          <a:chExt cx="0" cy="0"/>
        </a:xfrm>
      </p:grpSpPr>
      <p:sp>
        <p:nvSpPr>
          <p:cNvPr id="9" name="Google Shape;9;p2"/>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152400">
            <a:solidFill>
              <a:srgbClr val="FFFFFF"/>
            </a:solidFill>
            <a:prstDash val="solid"/>
            <a:miter lim="8000"/>
            <a:headEnd len="sm" w="sm" type="none"/>
            <a:tailEnd len="sm" w="sm" type="none"/>
          </a:ln>
        </p:spPr>
      </p:sp>
      <p:sp>
        <p:nvSpPr>
          <p:cNvPr id="10" name="Google Shape;10;p2"/>
          <p:cNvSpPr txBox="1"/>
          <p:nvPr>
            <p:ph type="ctrTitle"/>
          </p:nvPr>
        </p:nvSpPr>
        <p:spPr>
          <a:xfrm>
            <a:off x="2296350" y="1991850"/>
            <a:ext cx="4551299" cy="11597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Montserrat"/>
              <a:buNone/>
              <a:defRPr b="1" i="0" sz="3000" u="none" cap="none" strike="noStrike">
                <a:solidFill>
                  <a:srgbClr val="434343"/>
                </a:solidFill>
                <a:latin typeface="Montserrat"/>
                <a:ea typeface="Montserrat"/>
                <a:cs typeface="Montserrat"/>
                <a:sym typeface="Montserrat"/>
              </a:defRPr>
            </a:lvl1pPr>
            <a:lvl2pPr indent="0" lvl="1"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2pPr>
            <a:lvl3pPr indent="0" lvl="2"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3pPr>
            <a:lvl4pPr indent="0" lvl="3"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4pPr>
            <a:lvl5pPr indent="0" lvl="4"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5pPr>
            <a:lvl6pPr indent="0" lvl="5"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6pPr>
            <a:lvl7pPr indent="0" lvl="6"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7pPr>
            <a:lvl8pPr indent="0" lvl="7"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8pPr>
            <a:lvl9pPr indent="0" lvl="8"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1" name="Shape 11"/>
        <p:cNvGrpSpPr/>
        <p:nvPr/>
      </p:nvGrpSpPr>
      <p:grpSpPr>
        <a:xfrm>
          <a:off x="0" y="0"/>
          <a:ext cx="0" cy="0"/>
          <a:chOff x="0" y="0"/>
          <a:chExt cx="0" cy="0"/>
        </a:xfrm>
      </p:grpSpPr>
      <p:sp>
        <p:nvSpPr>
          <p:cNvPr id="12" name="Google Shape;12;p3"/>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13" name="Google Shape;13;p3"/>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14" name="Google Shape;14;p3"/>
          <p:cNvSpPr txBox="1"/>
          <p:nvPr>
            <p:ph idx="1" type="body"/>
          </p:nvPr>
        </p:nvSpPr>
        <p:spPr>
          <a:xfrm>
            <a:off x="840975"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
        <p:nvSpPr>
          <p:cNvPr id="15" name="Google Shape;15;p3"/>
          <p:cNvSpPr txBox="1"/>
          <p:nvPr>
            <p:ph idx="2" type="body"/>
          </p:nvPr>
        </p:nvSpPr>
        <p:spPr>
          <a:xfrm>
            <a:off x="4681052"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434343"/>
        </a:solidFill>
      </p:bgPr>
    </p:bg>
    <p:spTree>
      <p:nvGrpSpPr>
        <p:cNvPr id="16" name="Shape 16"/>
        <p:cNvGrpSpPr/>
        <p:nvPr/>
      </p:nvGrpSpPr>
      <p:grpSpPr>
        <a:xfrm>
          <a:off x="0" y="0"/>
          <a:ext cx="0" cy="0"/>
          <a:chOff x="0" y="0"/>
          <a:chExt cx="0" cy="0"/>
        </a:xfrm>
      </p:grpSpPr>
      <p:sp>
        <p:nvSpPr>
          <p:cNvPr id="17" name="Google Shape;17;p4"/>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76200">
            <a:solidFill>
              <a:srgbClr val="FF9E00"/>
            </a:solidFill>
            <a:prstDash val="solid"/>
            <a:miter lim="8000"/>
            <a:headEnd len="sm" w="sm" type="none"/>
            <a:tailEnd len="sm" w="sm" type="none"/>
          </a:ln>
        </p:spPr>
      </p:sp>
      <p:sp>
        <p:nvSpPr>
          <p:cNvPr id="18" name="Google Shape;18;p4"/>
          <p:cNvSpPr txBox="1"/>
          <p:nvPr>
            <p:ph idx="1" type="body"/>
          </p:nvPr>
        </p:nvSpPr>
        <p:spPr>
          <a:xfrm>
            <a:off x="2037600" y="2161800"/>
            <a:ext cx="5068799" cy="819899"/>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0"/>
              </a:spcBef>
              <a:spcAft>
                <a:spcPts val="0"/>
              </a:spcAft>
              <a:buClr>
                <a:srgbClr val="CCCCCC"/>
              </a:buClr>
              <a:buSzPts val="1800"/>
              <a:buFont typeface="Droid Serif"/>
              <a:buChar char="⊡"/>
              <a:defRPr b="0" i="1" sz="1800" u="none" cap="none" strike="noStrike">
                <a:solidFill>
                  <a:srgbClr val="CCCCCC"/>
                </a:solidFill>
                <a:latin typeface="Droid Serif"/>
                <a:ea typeface="Droid Serif"/>
                <a:cs typeface="Droid Serif"/>
                <a:sym typeface="Droid Serif"/>
              </a:defRPr>
            </a:lvl1pPr>
            <a:lvl2pPr indent="-314325" lvl="1" marL="914400" marR="0" rtl="0" algn="ctr">
              <a:lnSpc>
                <a:spcPct val="100000"/>
              </a:lnSpc>
              <a:spcBef>
                <a:spcPts val="0"/>
              </a:spcBef>
              <a:spcAft>
                <a:spcPts val="0"/>
              </a:spcAft>
              <a:buClr>
                <a:srgbClr val="CCCCCC"/>
              </a:buClr>
              <a:buSzPts val="1350"/>
              <a:buFont typeface="Droid Serif"/>
              <a:buChar char="□"/>
              <a:defRPr b="0" i="1" sz="1800" u="none" cap="none" strike="noStrike">
                <a:solidFill>
                  <a:srgbClr val="CCCCCC"/>
                </a:solidFill>
                <a:latin typeface="Droid Serif"/>
                <a:ea typeface="Droid Serif"/>
                <a:cs typeface="Droid Serif"/>
                <a:sym typeface="Droid Serif"/>
              </a:defRPr>
            </a:lvl2pPr>
            <a:lvl3pPr indent="-228600" lvl="2" marL="1371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3pPr>
            <a:lvl4pPr indent="-228600" lvl="3" marL="1828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4pPr>
            <a:lvl5pPr indent="-228600" lvl="4" marL="22860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5pPr>
            <a:lvl6pPr indent="-228600" lvl="5" marL="27432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6pPr>
            <a:lvl7pPr indent="-228600" lvl="6" marL="32004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7pPr>
            <a:lvl8pPr indent="-228600" lvl="7" marL="3657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8pPr>
            <a:lvl9pPr indent="-228600" lvl="8" marL="4114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9pPr>
          </a:lstStyle>
          <a:p/>
        </p:txBody>
      </p:sp>
      <p:sp>
        <p:nvSpPr>
          <p:cNvPr id="19" name="Google Shape;19;p4"/>
          <p:cNvSpPr txBox="1"/>
          <p:nvPr/>
        </p:nvSpPr>
        <p:spPr>
          <a:xfrm>
            <a:off x="3853200" y="293593"/>
            <a:ext cx="1437600" cy="6536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9E00"/>
              </a:buClr>
              <a:buFont typeface="Montserrat"/>
              <a:buNone/>
            </a:pPr>
            <a:r>
              <a:rPr lang="en" sz="9600">
                <a:solidFill>
                  <a:srgbClr val="FF9E00"/>
                </a:solidFill>
                <a:latin typeface="Montserrat"/>
                <a:ea typeface="Montserrat"/>
                <a:cs typeface="Montserrat"/>
                <a:sym typeface="Montserrat"/>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20" name="Shape 20"/>
        <p:cNvGrpSpPr/>
        <p:nvPr/>
      </p:nvGrpSpPr>
      <p:grpSpPr>
        <a:xfrm>
          <a:off x="0" y="0"/>
          <a:ext cx="0" cy="0"/>
          <a:chOff x="0" y="0"/>
          <a:chExt cx="0" cy="0"/>
        </a:xfrm>
      </p:grpSpPr>
      <p:sp>
        <p:nvSpPr>
          <p:cNvPr id="21" name="Google Shape;21;p5"/>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2" name="Google Shape;22;p5"/>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23" name="Google Shape;23;p5"/>
          <p:cNvSpPr txBox="1"/>
          <p:nvPr>
            <p:ph idx="1" type="body"/>
          </p:nvPr>
        </p:nvSpPr>
        <p:spPr>
          <a:xfrm>
            <a:off x="753900"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4" name="Google Shape;24;p5"/>
          <p:cNvSpPr txBox="1"/>
          <p:nvPr>
            <p:ph idx="2" type="body"/>
          </p:nvPr>
        </p:nvSpPr>
        <p:spPr>
          <a:xfrm>
            <a:off x="3319596"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5" name="Google Shape;25;p5"/>
          <p:cNvSpPr txBox="1"/>
          <p:nvPr>
            <p:ph idx="3" type="body"/>
          </p:nvPr>
        </p:nvSpPr>
        <p:spPr>
          <a:xfrm>
            <a:off x="5885291"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6" name="Shape 26"/>
        <p:cNvGrpSpPr/>
        <p:nvPr/>
      </p:nvGrpSpPr>
      <p:grpSpPr>
        <a:xfrm>
          <a:off x="0" y="0"/>
          <a:ext cx="0" cy="0"/>
          <a:chOff x="0" y="0"/>
          <a:chExt cx="0" cy="0"/>
        </a:xfrm>
      </p:grpSpPr>
      <p:sp>
        <p:nvSpPr>
          <p:cNvPr id="27" name="Google Shape;27;p6"/>
          <p:cNvSpPr/>
          <p:nvPr/>
        </p:nvSpPr>
        <p:spPr>
          <a:xfrm flipH="1" rot="10800000">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8" name="Google Shape;28;p6"/>
          <p:cNvSpPr txBox="1"/>
          <p:nvPr>
            <p:ph idx="1" type="body"/>
          </p:nvPr>
        </p:nvSpPr>
        <p:spPr>
          <a:xfrm>
            <a:off x="3104100" y="4513082"/>
            <a:ext cx="2935800" cy="519599"/>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360"/>
              </a:spcBef>
              <a:spcAft>
                <a:spcPts val="0"/>
              </a:spcAft>
              <a:buClr>
                <a:srgbClr val="999999"/>
              </a:buClr>
              <a:buSzPts val="2400"/>
              <a:buFont typeface="Droid Serif"/>
              <a:buNone/>
              <a:defRPr b="0" i="1" sz="1200" u="none" cap="none" strike="noStrike">
                <a:solidFill>
                  <a:srgbClr val="999999"/>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916650" y="950850"/>
            <a:ext cx="7310699" cy="324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CCCCCC"/>
              </a:buClr>
              <a:buSzPts val="2400"/>
              <a:buFont typeface="Droid Serif"/>
              <a:buChar char="⊡"/>
              <a:defRPr b="0" i="0" sz="3000" u="none" cap="none" strike="noStrike">
                <a:solidFill>
                  <a:srgbClr val="434343"/>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teamtreehouse.com/library/responsive-layou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eveloper.mozilla.org/en-US/docs/Web/CSS/Media_Queries" TargetMode="External"/><Relationship Id="rId4" Type="http://schemas.openxmlformats.org/officeDocument/2006/relationships/image" Target="../media/image16.png"/><Relationship Id="rId5" Type="http://schemas.openxmlformats.org/officeDocument/2006/relationships/hyperlink" Target="https://www.w3.org/TR/css3-mediaqueri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sitepoint.com/5-most-popular-frontend-frameworks-compared/" TargetMode="External"/><Relationship Id="rId4" Type="http://schemas.openxmlformats.org/officeDocument/2006/relationships/hyperlink" Target="http://noeticforce.com/css-front-end-frameworks-for-web-development-and-design" TargetMode="External"/><Relationship Id="rId5" Type="http://schemas.openxmlformats.org/officeDocument/2006/relationships/hyperlink" Target="https://www.w3schools.com/css/css_rwd_frameworks.asp" TargetMode="External"/><Relationship Id="rId6" Type="http://schemas.openxmlformats.org/officeDocument/2006/relationships/hyperlink" Target="http://www.html5reset.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getbootstrap.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etbootstrap.com/docs/4.4/getting-started/introduction/" TargetMode="External"/><Relationship Id="rId4" Type="http://schemas.openxmlformats.org/officeDocument/2006/relationships/hyperlink" Target="https://getbootstrap.com/" TargetMode="External"/><Relationship Id="rId5"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hyperlink" Target="https://getbootstrap.com/docs/4.4/layout/overvie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getbootstrap.com/docs/4.0/layout/overview/" TargetMode="Externa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etbootstrap.com/docs/4.4/content/typography/" TargetMode="Externa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getbootstrap.com/docs/4.4/content/typography/" TargetMode="Externa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etbootstrap.com/docs/4.4/components/alerts/" TargetMode="Externa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etbootstrap.com/docs/4.4/components/alert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etbootstrap.com/docs/4.0/getting-started/downloa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etbootstrap.com/docs/4.4/utilities/text/" TargetMode="External"/><Relationship Id="rId4" Type="http://schemas.openxmlformats.org/officeDocument/2006/relationships/hyperlink" Target="https://getbootstrap.com/docs/4.4/utilities/color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etbootstrap.com/docs/4.4/layout/overvie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getbootstrap.com/docs/4.4/utilities/spac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getbootstrap.com/docs/4.4/components/input-group/"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getbootstrap.com/docs/4.4/components/for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9.png"/><Relationship Id="rId4" Type="http://schemas.openxmlformats.org/officeDocument/2006/relationships/hyperlink" Target="https://getbootstrap.com/docs/4.4/components/button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getbootstrap.com/docs/4.4/utilities/colors/" TargetMode="External"/><Relationship Id="rId4" Type="http://schemas.openxmlformats.org/officeDocument/2006/relationships/image" Target="../media/image26.png"/><Relationship Id="rId5"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2.png"/><Relationship Id="rId4" Type="http://schemas.openxmlformats.org/officeDocument/2006/relationships/hyperlink" Target="https://getbootstrap.com/docs/4.4/utilities/spac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teamtreehouse.com/library/responsive-layouts" TargetMode="External"/><Relationship Id="rId4" Type="http://schemas.openxmlformats.org/officeDocument/2006/relationships/hyperlink" Target="https://teamtreehouse.com/library/bootstrap-4-basics-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sp>
        <p:nvSpPr>
          <p:cNvPr id="33" name="Google Shape;33;p7"/>
          <p:cNvSpPr txBox="1"/>
          <p:nvPr>
            <p:ph type="ctrTitle"/>
          </p:nvPr>
        </p:nvSpPr>
        <p:spPr>
          <a:xfrm>
            <a:off x="1542311" y="1755737"/>
            <a:ext cx="6059424"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Montserrat"/>
              <a:buNone/>
            </a:pPr>
            <a:r>
              <a:rPr lang="en"/>
              <a:t>Responsive Design</a:t>
            </a:r>
            <a:endParaRPr/>
          </a:p>
          <a:p>
            <a:pPr indent="0" lvl="0" marL="0" marR="0" rtl="0" algn="ctr">
              <a:lnSpc>
                <a:spcPct val="100000"/>
              </a:lnSpc>
              <a:spcBef>
                <a:spcPts val="0"/>
              </a:spcBef>
              <a:spcAft>
                <a:spcPts val="0"/>
              </a:spcAft>
              <a:buClr>
                <a:srgbClr val="434343"/>
              </a:buClr>
              <a:buFont typeface="Montserrat"/>
              <a:buNone/>
            </a:pPr>
            <a:r>
              <a:rPr b="1" i="0" lang="en" sz="3000" u="none" cap="none" strike="noStrike">
                <a:solidFill>
                  <a:srgbClr val="434343"/>
                </a:solidFill>
                <a:latin typeface="Montserrat"/>
                <a:ea typeface="Montserrat"/>
                <a:cs typeface="Montserrat"/>
                <a:sym typeface="Montserrat"/>
              </a:rPr>
              <a:t>Bootstrap </a:t>
            </a:r>
            <a:r>
              <a:rPr lang="en"/>
              <a:t>1</a:t>
            </a:r>
            <a:endParaRPr/>
          </a:p>
        </p:txBody>
      </p:sp>
      <p:sp>
        <p:nvSpPr>
          <p:cNvPr id="34" name="Google Shape;34;p7"/>
          <p:cNvSpPr/>
          <p:nvPr/>
        </p:nvSpPr>
        <p:spPr>
          <a:xfrm>
            <a:off x="4255104" y="512098"/>
            <a:ext cx="633839" cy="576508"/>
          </a:xfrm>
          <a:custGeom>
            <a:rect b="b" l="l" r="r" t="t"/>
            <a:pathLst>
              <a:path extrusionOk="0" h="120000" w="12000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5" name="Google Shape;35;p7"/>
          <p:cNvSpPr txBox="1"/>
          <p:nvPr/>
        </p:nvSpPr>
        <p:spPr>
          <a:xfrm>
            <a:off x="894173" y="2723672"/>
            <a:ext cx="7355700"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434343"/>
              </a:solidFill>
              <a:latin typeface="Droid Serif"/>
              <a:ea typeface="Droid Serif"/>
              <a:cs typeface="Droid Serif"/>
              <a:sym typeface="Droid Serif"/>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96" name="Google Shape;96;p16"/>
          <p:cNvSpPr txBox="1"/>
          <p:nvPr>
            <p:ph idx="2" type="body"/>
          </p:nvPr>
        </p:nvSpPr>
        <p:spPr>
          <a:xfrm>
            <a:off x="314850" y="0"/>
            <a:ext cx="8514300" cy="22320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rgbClr val="000000"/>
              </a:buClr>
              <a:buSzPts val="1100"/>
              <a:buFont typeface="Arial"/>
              <a:buNone/>
            </a:pPr>
            <a:r>
              <a:rPr b="1" lang="en" sz="1700">
                <a:solidFill>
                  <a:schemeClr val="dk1"/>
                </a:solidFill>
                <a:latin typeface="Arial"/>
                <a:ea typeface="Arial"/>
                <a:cs typeface="Arial"/>
                <a:sym typeface="Arial"/>
              </a:rPr>
              <a:t>CSS Units</a:t>
            </a:r>
            <a:endParaRPr b="1" sz="1700">
              <a:solidFill>
                <a:schemeClr val="dk1"/>
              </a:solidFill>
              <a:latin typeface="Arial"/>
              <a:ea typeface="Arial"/>
              <a:cs typeface="Arial"/>
              <a:sym typeface="Arial"/>
            </a:endParaRPr>
          </a:p>
          <a:p>
            <a:pPr indent="-176530" lvl="0" marL="914400" rtl="0" algn="l">
              <a:lnSpc>
                <a:spcPct val="115000"/>
              </a:lnSpc>
              <a:spcBef>
                <a:spcPts val="400"/>
              </a:spcBef>
              <a:spcAft>
                <a:spcPts val="0"/>
              </a:spcAft>
              <a:buClr>
                <a:schemeClr val="dk1"/>
              </a:buClr>
              <a:buSzPts val="1100"/>
              <a:buChar char="⊡"/>
            </a:pPr>
            <a:r>
              <a:rPr lang="en" sz="1100">
                <a:solidFill>
                  <a:schemeClr val="dk1"/>
                </a:solidFill>
              </a:rPr>
              <a:t>CSS has several different units for expressing a length.</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Many CSS properties take "length" values, such as width, margin, padding, font-size, border-width, etc.</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Length is a number followed by a length unit, such as 10px, 2em, etc.</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A whitespace cannot appear between the number and the unit. However, if the value is 0, the unit can be omitted.</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For some CSS properties, negative lengths are allowed.</a:t>
            </a:r>
            <a:endParaRPr sz="1100">
              <a:solidFill>
                <a:schemeClr val="dk1"/>
              </a:solidFill>
            </a:endParaRPr>
          </a:p>
          <a:p>
            <a:pPr indent="-176530" lvl="0" marL="914400" rtl="0" algn="l">
              <a:lnSpc>
                <a:spcPct val="115000"/>
              </a:lnSpc>
              <a:spcBef>
                <a:spcPts val="0"/>
              </a:spcBef>
              <a:spcAft>
                <a:spcPts val="0"/>
              </a:spcAft>
              <a:buClr>
                <a:schemeClr val="dk1"/>
              </a:buClr>
              <a:buSzPts val="1100"/>
              <a:buChar char="⊡"/>
            </a:pPr>
            <a:r>
              <a:rPr lang="en" sz="1100">
                <a:solidFill>
                  <a:schemeClr val="dk1"/>
                </a:solidFill>
              </a:rPr>
              <a:t>There are two types of length units: absolute and relative.</a:t>
            </a:r>
            <a:endParaRPr b="1" sz="1400">
              <a:solidFill>
                <a:schemeClr val="dk1"/>
              </a:solidFill>
            </a:endParaRPr>
          </a:p>
          <a:p>
            <a:pPr indent="0" lvl="0" marL="457200" rtl="0" algn="l">
              <a:lnSpc>
                <a:spcPct val="115000"/>
              </a:lnSpc>
              <a:spcBef>
                <a:spcPts val="1800"/>
              </a:spcBef>
              <a:spcAft>
                <a:spcPts val="0"/>
              </a:spcAft>
              <a:buNone/>
            </a:pPr>
            <a:r>
              <a:rPr b="1" lang="en" sz="1200">
                <a:solidFill>
                  <a:schemeClr val="dk1"/>
                </a:solidFill>
              </a:rPr>
              <a:t>Absolute Lengths</a:t>
            </a:r>
            <a:endParaRPr b="1" sz="1200">
              <a:solidFill>
                <a:schemeClr val="dk1"/>
              </a:solidFill>
            </a:endParaRPr>
          </a:p>
          <a:p>
            <a:pPr indent="0" lvl="0" marL="457200" rtl="0" algn="l">
              <a:lnSpc>
                <a:spcPct val="115000"/>
              </a:lnSpc>
              <a:spcBef>
                <a:spcPts val="400"/>
              </a:spcBef>
              <a:spcAft>
                <a:spcPts val="0"/>
              </a:spcAft>
              <a:buNone/>
            </a:pPr>
            <a:r>
              <a:rPr lang="en" sz="1200">
                <a:solidFill>
                  <a:schemeClr val="dk1"/>
                </a:solidFill>
              </a:rPr>
              <a:t>The absolute length units are fixed and a length expressed in any of these will appear as exactly that size. Absolute length units are not recommended for use on screen, because screen sizes vary so much. However, they can be used if the output medium is known, such as for print layout.</a:t>
            </a:r>
            <a:endParaRPr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For Example </a:t>
            </a:r>
            <a:r>
              <a:rPr lang="en" sz="1200">
                <a:solidFill>
                  <a:srgbClr val="980000"/>
                </a:solidFill>
              </a:rPr>
              <a:t> div {width:40px;}</a:t>
            </a:r>
            <a:endParaRPr sz="1200">
              <a:solidFill>
                <a:srgbClr val="980000"/>
              </a:solidFill>
            </a:endParaRPr>
          </a:p>
          <a:p>
            <a:pPr indent="0" lvl="0" marL="457200" marR="0" rtl="0" algn="l">
              <a:lnSpc>
                <a:spcPct val="100000"/>
              </a:lnSpc>
              <a:spcBef>
                <a:spcPts val="0"/>
              </a:spcBef>
              <a:spcAft>
                <a:spcPts val="0"/>
              </a:spcAft>
              <a:buNone/>
            </a:pPr>
            <a:r>
              <a:t/>
            </a:r>
            <a:endParaRPr sz="1200">
              <a:solidFill>
                <a:schemeClr val="dk1"/>
              </a:solidFill>
            </a:endParaRPr>
          </a:p>
          <a:p>
            <a:pPr indent="0" lvl="0" marL="457200" rtl="0" algn="l">
              <a:lnSpc>
                <a:spcPct val="115000"/>
              </a:lnSpc>
              <a:spcBef>
                <a:spcPts val="1800"/>
              </a:spcBef>
              <a:spcAft>
                <a:spcPts val="0"/>
              </a:spcAft>
              <a:buNone/>
            </a:pPr>
            <a:r>
              <a:rPr b="1" lang="en" sz="1200">
                <a:solidFill>
                  <a:schemeClr val="dk1"/>
                </a:solidFill>
              </a:rPr>
              <a:t>Relative Lengths</a:t>
            </a:r>
            <a:endParaRPr b="1" sz="1200">
              <a:solidFill>
                <a:schemeClr val="dk1"/>
              </a:solidFill>
            </a:endParaRPr>
          </a:p>
          <a:p>
            <a:pPr indent="0" lvl="0" marL="457200" rtl="0" algn="l">
              <a:lnSpc>
                <a:spcPct val="115000"/>
              </a:lnSpc>
              <a:spcBef>
                <a:spcPts val="400"/>
              </a:spcBef>
              <a:spcAft>
                <a:spcPts val="0"/>
              </a:spcAft>
              <a:buNone/>
            </a:pPr>
            <a:r>
              <a:rPr lang="en" sz="1200">
                <a:solidFill>
                  <a:schemeClr val="dk1"/>
                </a:solidFill>
              </a:rPr>
              <a:t>Relative length units specify a length relative to another length property. Relative length units scales better between different rendering mediums. The em and rem units are practical in creating perfectly scalable layout!</a:t>
            </a:r>
            <a:endParaRPr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For Example </a:t>
            </a:r>
            <a:r>
              <a:rPr lang="en" sz="1200">
                <a:solidFill>
                  <a:srgbClr val="980000"/>
                </a:solidFill>
              </a:rPr>
              <a:t>  div {width:15em;}</a:t>
            </a:r>
            <a:r>
              <a:rPr b="1" lang="en" sz="1200">
                <a:solidFill>
                  <a:schemeClr val="dk1"/>
                </a:solidFill>
              </a:rPr>
              <a:t> </a:t>
            </a:r>
            <a:r>
              <a:rPr lang="en" sz="1200">
                <a:solidFill>
                  <a:srgbClr val="980000"/>
                </a:solidFill>
              </a:rPr>
              <a:t>div {width:100%;}	</a:t>
            </a:r>
            <a:endParaRPr sz="12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02" name="Google Shape;102;p17"/>
          <p:cNvPicPr preferRelativeResize="0"/>
          <p:nvPr/>
        </p:nvPicPr>
        <p:blipFill>
          <a:blip r:embed="rId3">
            <a:alphaModFix/>
          </a:blip>
          <a:stretch>
            <a:fillRect/>
          </a:stretch>
        </p:blipFill>
        <p:spPr>
          <a:xfrm>
            <a:off x="761863" y="2615125"/>
            <a:ext cx="2524725" cy="2132901"/>
          </a:xfrm>
          <a:prstGeom prst="rect">
            <a:avLst/>
          </a:prstGeom>
          <a:noFill/>
          <a:ln>
            <a:noFill/>
          </a:ln>
        </p:spPr>
      </p:pic>
      <p:sp>
        <p:nvSpPr>
          <p:cNvPr id="103" name="Google Shape;103;p17"/>
          <p:cNvSpPr txBox="1"/>
          <p:nvPr/>
        </p:nvSpPr>
        <p:spPr>
          <a:xfrm>
            <a:off x="366925" y="308800"/>
            <a:ext cx="3475800" cy="213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200"/>
              </a:spcAft>
              <a:buNone/>
            </a:pPr>
            <a:r>
              <a:rPr b="1" lang="en" sz="1200">
                <a:solidFill>
                  <a:srgbClr val="0000FF"/>
                </a:solidFill>
                <a:latin typeface="Consolas"/>
                <a:ea typeface="Consolas"/>
                <a:cs typeface="Consolas"/>
                <a:sym typeface="Consolas"/>
              </a:rPr>
              <a:t>Fixed Website Layouts </a:t>
            </a:r>
            <a:r>
              <a:rPr lang="en" sz="1200">
                <a:solidFill>
                  <a:schemeClr val="dk1"/>
                </a:solidFill>
                <a:latin typeface="Consolas"/>
                <a:ea typeface="Consolas"/>
                <a:cs typeface="Consolas"/>
                <a:sym typeface="Consolas"/>
              </a:rPr>
              <a:t>A fixed website layout has a wrapper that is a fixed width, and the components inside it have either percentage widths or fixed widths. The important thing is that the container (wrapper) element is set to not move. No matter what screen resolution the visitor has, he or she will see the same width as other visitors. (similar to print)</a:t>
            </a:r>
            <a:endParaRPr sz="1200"/>
          </a:p>
        </p:txBody>
      </p:sp>
      <p:sp>
        <p:nvSpPr>
          <p:cNvPr id="104" name="Google Shape;104;p17"/>
          <p:cNvSpPr txBox="1"/>
          <p:nvPr/>
        </p:nvSpPr>
        <p:spPr>
          <a:xfrm>
            <a:off x="5384200" y="454725"/>
            <a:ext cx="3222000" cy="8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00FF"/>
                </a:solidFill>
                <a:latin typeface="Consolas"/>
                <a:ea typeface="Consolas"/>
                <a:cs typeface="Consolas"/>
                <a:sym typeface="Consolas"/>
              </a:rPr>
              <a:t>Fluid/Flexible</a:t>
            </a:r>
            <a:r>
              <a:rPr b="1" lang="en" sz="1200">
                <a:solidFill>
                  <a:srgbClr val="434343"/>
                </a:solidFill>
                <a:latin typeface="Consolas"/>
                <a:ea typeface="Consolas"/>
                <a:cs typeface="Consolas"/>
                <a:sym typeface="Consolas"/>
              </a:rPr>
              <a:t>-</a:t>
            </a:r>
            <a:r>
              <a:rPr lang="en" sz="1200">
                <a:solidFill>
                  <a:srgbClr val="434343"/>
                </a:solidFill>
                <a:latin typeface="Consolas"/>
                <a:ea typeface="Consolas"/>
                <a:cs typeface="Consolas"/>
                <a:sym typeface="Consolas"/>
              </a:rPr>
              <a:t> respond as browser size or screen changes. Limited when really large or really small. (2 column layout by </a:t>
            </a:r>
            <a:r>
              <a:rPr lang="en" sz="1200">
                <a:solidFill>
                  <a:srgbClr val="0000FF"/>
                </a:solidFill>
                <a:latin typeface="Consolas"/>
                <a:ea typeface="Consolas"/>
                <a:cs typeface="Consolas"/>
                <a:sym typeface="Consolas"/>
              </a:rPr>
              <a:t>% stretches screen</a:t>
            </a:r>
            <a:r>
              <a:rPr lang="en" sz="1200">
                <a:solidFill>
                  <a:srgbClr val="434343"/>
                </a:solidFill>
                <a:latin typeface="Consolas"/>
                <a:ea typeface="Consolas"/>
                <a:cs typeface="Consolas"/>
                <a:sym typeface="Consolas"/>
              </a:rPr>
              <a:t>)</a:t>
            </a:r>
            <a:endParaRPr sz="1200">
              <a:solidFill>
                <a:srgbClr val="434343"/>
              </a:solidFill>
              <a:latin typeface="Consolas"/>
              <a:ea typeface="Consolas"/>
              <a:cs typeface="Consolas"/>
              <a:sym typeface="Consolas"/>
            </a:endParaRPr>
          </a:p>
          <a:p>
            <a:pPr indent="0" lvl="0" marL="0" rtl="0" algn="l">
              <a:spcBef>
                <a:spcPts val="0"/>
              </a:spcBef>
              <a:spcAft>
                <a:spcPts val="0"/>
              </a:spcAft>
              <a:buNone/>
            </a:pPr>
            <a:r>
              <a:rPr lang="en" sz="1200">
                <a:solidFill>
                  <a:srgbClr val="434343"/>
                </a:solidFill>
                <a:latin typeface="Consolas"/>
                <a:ea typeface="Consolas"/>
                <a:cs typeface="Consolas"/>
                <a:sym typeface="Consolas"/>
              </a:rPr>
              <a:t>elements that use percentage are relative to their parent container</a:t>
            </a:r>
            <a:endParaRPr sz="1200">
              <a:solidFill>
                <a:srgbClr val="434343"/>
              </a:solidFill>
              <a:latin typeface="Consolas"/>
              <a:ea typeface="Consolas"/>
              <a:cs typeface="Consolas"/>
              <a:sym typeface="Consolas"/>
            </a:endParaRPr>
          </a:p>
        </p:txBody>
      </p:sp>
      <p:pic>
        <p:nvPicPr>
          <p:cNvPr id="105" name="Google Shape;105;p17"/>
          <p:cNvPicPr preferRelativeResize="0"/>
          <p:nvPr/>
        </p:nvPicPr>
        <p:blipFill>
          <a:blip r:embed="rId4">
            <a:alphaModFix/>
          </a:blip>
          <a:stretch>
            <a:fillRect/>
          </a:stretch>
        </p:blipFill>
        <p:spPr>
          <a:xfrm>
            <a:off x="5384212" y="2157225"/>
            <a:ext cx="3316725" cy="259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11" name="Google Shape;111;p18"/>
          <p:cNvPicPr preferRelativeResize="0"/>
          <p:nvPr/>
        </p:nvPicPr>
        <p:blipFill>
          <a:blip r:embed="rId3">
            <a:alphaModFix/>
          </a:blip>
          <a:stretch>
            <a:fillRect/>
          </a:stretch>
        </p:blipFill>
        <p:spPr>
          <a:xfrm>
            <a:off x="498825" y="1043175"/>
            <a:ext cx="3849000" cy="3713150"/>
          </a:xfrm>
          <a:prstGeom prst="rect">
            <a:avLst/>
          </a:prstGeom>
          <a:noFill/>
          <a:ln>
            <a:noFill/>
          </a:ln>
        </p:spPr>
      </p:pic>
      <p:pic>
        <p:nvPicPr>
          <p:cNvPr id="112" name="Google Shape;112;p18"/>
          <p:cNvPicPr preferRelativeResize="0"/>
          <p:nvPr/>
        </p:nvPicPr>
        <p:blipFill>
          <a:blip r:embed="rId4">
            <a:alphaModFix/>
          </a:blip>
          <a:stretch>
            <a:fillRect/>
          </a:stretch>
        </p:blipFill>
        <p:spPr>
          <a:xfrm>
            <a:off x="4396850" y="1836950"/>
            <a:ext cx="4443375" cy="1028700"/>
          </a:xfrm>
          <a:prstGeom prst="rect">
            <a:avLst/>
          </a:prstGeom>
          <a:noFill/>
          <a:ln>
            <a:noFill/>
          </a:ln>
        </p:spPr>
      </p:pic>
      <p:sp>
        <p:nvSpPr>
          <p:cNvPr id="113" name="Google Shape;113;p18"/>
          <p:cNvSpPr txBox="1"/>
          <p:nvPr/>
        </p:nvSpPr>
        <p:spPr>
          <a:xfrm>
            <a:off x="343450" y="355400"/>
            <a:ext cx="8495100" cy="733800"/>
          </a:xfrm>
          <a:prstGeom prst="rect">
            <a:avLst/>
          </a:prstGeom>
          <a:noFill/>
          <a:ln>
            <a:noFill/>
          </a:ln>
        </p:spPr>
        <p:txBody>
          <a:bodyPr anchorCtr="0" anchor="ctr" bIns="91425" lIns="91425" spcFirstLastPara="1" rIns="91425" wrap="square" tIns="91425">
            <a:noAutofit/>
          </a:bodyPr>
          <a:lstStyle/>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 Layouts</a:t>
            </a:r>
            <a:r>
              <a:rPr lang="en" sz="1800">
                <a:solidFill>
                  <a:srgbClr val="434343"/>
                </a:solidFill>
                <a:latin typeface="Droid Serif"/>
                <a:ea typeface="Droid Serif"/>
                <a:cs typeface="Droid Serif"/>
                <a:sym typeface="Droid Serif"/>
              </a:rPr>
              <a:t>- When px for the width. The  boxes get cut off at 959px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19" name="Google Shape;119;p19"/>
          <p:cNvSpPr txBox="1"/>
          <p:nvPr/>
        </p:nvSpPr>
        <p:spPr>
          <a:xfrm>
            <a:off x="73750" y="355400"/>
            <a:ext cx="8764800" cy="1039500"/>
          </a:xfrm>
          <a:prstGeom prst="rect">
            <a:avLst/>
          </a:prstGeom>
          <a:noFill/>
          <a:ln>
            <a:noFill/>
          </a:ln>
        </p:spPr>
        <p:txBody>
          <a:bodyPr anchorCtr="0" anchor="ctr" bIns="91425" lIns="91425" spcFirstLastPara="1" rIns="91425" wrap="square" tIns="91425">
            <a:noAutofit/>
          </a:bodyPr>
          <a:lstStyle/>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Flexible Layouts</a:t>
            </a:r>
            <a:r>
              <a:rPr lang="en" sz="1800">
                <a:solidFill>
                  <a:srgbClr val="434343"/>
                </a:solidFill>
                <a:latin typeface="Droid Serif"/>
                <a:ea typeface="Droid Serif"/>
                <a:cs typeface="Droid Serif"/>
                <a:sym typeface="Droid Serif"/>
              </a:rPr>
              <a:t>- When using % for </a:t>
            </a:r>
            <a:r>
              <a:rPr lang="en" sz="1800">
                <a:solidFill>
                  <a:srgbClr val="434343"/>
                </a:solidFill>
                <a:latin typeface="Droid Serif"/>
                <a:ea typeface="Droid Serif"/>
                <a:cs typeface="Droid Serif"/>
                <a:sym typeface="Droid Serif"/>
              </a:rPr>
              <a:t>the width. The  boxes within the parent box stretch to width of that box yet still maintain their size</a:t>
            </a:r>
            <a:endParaRPr/>
          </a:p>
        </p:txBody>
      </p:sp>
      <p:pic>
        <p:nvPicPr>
          <p:cNvPr id="120" name="Google Shape;120;p19"/>
          <p:cNvPicPr preferRelativeResize="0"/>
          <p:nvPr/>
        </p:nvPicPr>
        <p:blipFill>
          <a:blip r:embed="rId3">
            <a:alphaModFix/>
          </a:blip>
          <a:stretch>
            <a:fillRect/>
          </a:stretch>
        </p:blipFill>
        <p:spPr>
          <a:xfrm>
            <a:off x="3249350" y="1314375"/>
            <a:ext cx="5589198" cy="3366401"/>
          </a:xfrm>
          <a:prstGeom prst="rect">
            <a:avLst/>
          </a:prstGeom>
          <a:noFill/>
          <a:ln>
            <a:noFill/>
          </a:ln>
        </p:spPr>
      </p:pic>
      <p:pic>
        <p:nvPicPr>
          <p:cNvPr id="121" name="Google Shape;121;p19"/>
          <p:cNvPicPr preferRelativeResize="0"/>
          <p:nvPr/>
        </p:nvPicPr>
        <p:blipFill>
          <a:blip r:embed="rId4">
            <a:alphaModFix/>
          </a:blip>
          <a:stretch>
            <a:fillRect/>
          </a:stretch>
        </p:blipFill>
        <p:spPr>
          <a:xfrm>
            <a:off x="304800" y="1314375"/>
            <a:ext cx="2880200" cy="2574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27" name="Google Shape;127;p20"/>
          <p:cNvSpPr txBox="1"/>
          <p:nvPr>
            <p:ph idx="1" type="body"/>
          </p:nvPr>
        </p:nvSpPr>
        <p:spPr>
          <a:xfrm>
            <a:off x="874400" y="492800"/>
            <a:ext cx="6724200" cy="4488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b="1" lang="en" sz="2400"/>
              <a:t>Adaptive / Responsive Design</a:t>
            </a:r>
            <a:endParaRPr b="1" sz="2400"/>
          </a:p>
        </p:txBody>
      </p:sp>
      <p:sp>
        <p:nvSpPr>
          <p:cNvPr id="128" name="Google Shape;128;p20"/>
          <p:cNvSpPr txBox="1"/>
          <p:nvPr>
            <p:ph idx="2" type="body"/>
          </p:nvPr>
        </p:nvSpPr>
        <p:spPr>
          <a:xfrm>
            <a:off x="1006200" y="941600"/>
            <a:ext cx="7131600" cy="25596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chemeClr val="lt2"/>
              </a:buClr>
              <a:buSzPts val="1920"/>
              <a:buChar char="⊡"/>
            </a:pPr>
            <a:r>
              <a:rPr lang="en" sz="2400"/>
              <a:t>Used when you switch from multi-column to single column 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Changes Content as it scales up or down</a:t>
            </a:r>
            <a:endParaRPr sz="2400"/>
          </a:p>
          <a:p>
            <a:pPr indent="0" lvl="0" marL="457200" rtl="0" algn="l">
              <a:spcBef>
                <a:spcPts val="0"/>
              </a:spcBef>
              <a:spcAft>
                <a:spcPts val="0"/>
              </a:spcAft>
              <a:buNone/>
            </a:pPr>
            <a:r>
              <a:t/>
            </a:r>
            <a:endParaRPr sz="2400"/>
          </a:p>
          <a:p>
            <a:pPr indent="-228600" lvl="0" marL="457200" rtl="0" algn="l">
              <a:spcBef>
                <a:spcPts val="0"/>
              </a:spcBef>
              <a:spcAft>
                <a:spcPts val="0"/>
              </a:spcAft>
              <a:buClr>
                <a:schemeClr val="lt2"/>
              </a:buClr>
              <a:buSzPts val="1920"/>
              <a:buChar char="⊡"/>
            </a:pPr>
            <a:r>
              <a:rPr lang="en" sz="2400"/>
              <a:t>They Use:</a:t>
            </a:r>
            <a:endParaRPr sz="2400"/>
          </a:p>
          <a:p>
            <a:pPr indent="0" lvl="1" marL="457200" rtl="0" algn="l">
              <a:spcBef>
                <a:spcPts val="0"/>
              </a:spcBef>
              <a:spcAft>
                <a:spcPts val="0"/>
              </a:spcAft>
              <a:buClr>
                <a:schemeClr val="lt2"/>
              </a:buClr>
              <a:buSzPts val="1800"/>
              <a:buChar char="□"/>
            </a:pPr>
            <a:r>
              <a:rPr lang="en" sz="2400"/>
              <a:t>Viewport</a:t>
            </a:r>
            <a:endParaRPr sz="2400"/>
          </a:p>
          <a:p>
            <a:pPr indent="0" lvl="1" marL="457200" rtl="0" algn="l">
              <a:spcBef>
                <a:spcPts val="0"/>
              </a:spcBef>
              <a:spcAft>
                <a:spcPts val="0"/>
              </a:spcAft>
              <a:buClr>
                <a:schemeClr val="lt2"/>
              </a:buClr>
              <a:buSzPts val="1800"/>
              <a:buChar char="□"/>
            </a:pPr>
            <a:r>
              <a:rPr lang="en" sz="2400"/>
              <a:t>Media Queries</a:t>
            </a:r>
            <a:endParaRPr sz="2400"/>
          </a:p>
          <a:p>
            <a:pPr indent="0" lvl="1" marL="457200" rtl="0" algn="l">
              <a:spcBef>
                <a:spcPts val="0"/>
              </a:spcBef>
              <a:spcAft>
                <a:spcPts val="0"/>
              </a:spcAft>
              <a:buClr>
                <a:schemeClr val="lt2"/>
              </a:buClr>
              <a:buSzPts val="1800"/>
              <a:buChar char="□"/>
            </a:pPr>
            <a:r>
              <a:rPr lang="en" sz="2400"/>
              <a:t>Breakpoints</a:t>
            </a:r>
            <a:endParaRPr sz="2400"/>
          </a:p>
          <a:p>
            <a:pPr indent="0" lvl="1" marL="457200" rtl="0" algn="l">
              <a:spcBef>
                <a:spcPts val="0"/>
              </a:spcBef>
              <a:spcAft>
                <a:spcPts val="0"/>
              </a:spcAft>
              <a:buClr>
                <a:schemeClr val="lt2"/>
              </a:buClr>
              <a:buSzPts val="1800"/>
              <a:buChar char="□"/>
            </a:pPr>
            <a:r>
              <a:rPr lang="en" sz="2400"/>
              <a:t>Flexible Media</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pic>
        <p:nvPicPr>
          <p:cNvPr id="134" name="Google Shape;134;p21"/>
          <p:cNvPicPr preferRelativeResize="0"/>
          <p:nvPr/>
        </p:nvPicPr>
        <p:blipFill>
          <a:blip r:embed="rId3">
            <a:alphaModFix/>
          </a:blip>
          <a:stretch>
            <a:fillRect/>
          </a:stretch>
        </p:blipFill>
        <p:spPr>
          <a:xfrm>
            <a:off x="4128200" y="884025"/>
            <a:ext cx="4639099" cy="3027200"/>
          </a:xfrm>
          <a:prstGeom prst="rect">
            <a:avLst/>
          </a:prstGeom>
          <a:noFill/>
          <a:ln>
            <a:noFill/>
          </a:ln>
        </p:spPr>
      </p:pic>
      <p:pic>
        <p:nvPicPr>
          <p:cNvPr id="135" name="Google Shape;135;p21"/>
          <p:cNvPicPr preferRelativeResize="0"/>
          <p:nvPr/>
        </p:nvPicPr>
        <p:blipFill>
          <a:blip r:embed="rId4">
            <a:alphaModFix/>
          </a:blip>
          <a:stretch>
            <a:fillRect/>
          </a:stretch>
        </p:blipFill>
        <p:spPr>
          <a:xfrm>
            <a:off x="420300" y="878378"/>
            <a:ext cx="3638550" cy="303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41" name="Google Shape;141;p22"/>
          <p:cNvSpPr txBox="1"/>
          <p:nvPr/>
        </p:nvSpPr>
        <p:spPr>
          <a:xfrm>
            <a:off x="512875" y="274325"/>
            <a:ext cx="80817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Understanding the viewport</a:t>
            </a:r>
            <a:endParaRPr b="1" sz="18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Area within the window of the browser/app independent of the screen</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What happens to content as you zoom in and out, ensures proper rendering for all size screens</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Designed to be larger than the screens resolution</a:t>
            </a:r>
            <a:endParaRPr sz="12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297180" lvl="0" marL="342900" rtl="0" algn="l">
              <a:spcBef>
                <a:spcPts val="0"/>
              </a:spcBef>
              <a:spcAft>
                <a:spcPts val="0"/>
              </a:spcAft>
              <a:buClr>
                <a:srgbClr val="CCCCCC"/>
              </a:buClr>
              <a:buSzPts val="1200"/>
              <a:buFont typeface="Droid Serif"/>
              <a:buChar char="⊡"/>
            </a:pPr>
            <a:r>
              <a:rPr lang="en" sz="1200">
                <a:solidFill>
                  <a:srgbClr val="434343"/>
                </a:solidFill>
                <a:latin typeface="Droid Serif"/>
                <a:ea typeface="Droid Serif"/>
                <a:cs typeface="Droid Serif"/>
                <a:sym typeface="Droid Serif"/>
              </a:rPr>
              <a:t>Browsers will display a web page within the viewport and then shrink that viewport down until the content fits within the width of the screen itself. (Allows Zoom and to see the page entirely)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a:solidFill>
                  <a:srgbClr val="0000FF"/>
                </a:solidFill>
                <a:latin typeface="Droid Serif"/>
                <a:ea typeface="Droid Serif"/>
                <a:cs typeface="Droid Serif"/>
                <a:sym typeface="Droid Serif"/>
              </a:rPr>
              <a:t>Browser     				      VS					Screen Size of iPhone</a:t>
            </a:r>
            <a:r>
              <a:rPr lang="en">
                <a:solidFill>
                  <a:srgbClr val="434343"/>
                </a:solidFill>
                <a:latin typeface="Droid Serif"/>
                <a:ea typeface="Droid Serif"/>
                <a:cs typeface="Droid Serif"/>
                <a:sym typeface="Droid Serif"/>
              </a:rPr>
              <a:t>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42" name="Google Shape;142;p22"/>
          <p:cNvPicPr preferRelativeResize="0"/>
          <p:nvPr/>
        </p:nvPicPr>
        <p:blipFill>
          <a:blip r:embed="rId3">
            <a:alphaModFix/>
          </a:blip>
          <a:stretch>
            <a:fillRect/>
          </a:stretch>
        </p:blipFill>
        <p:spPr>
          <a:xfrm>
            <a:off x="392400" y="2647173"/>
            <a:ext cx="3623924" cy="2147175"/>
          </a:xfrm>
          <a:prstGeom prst="rect">
            <a:avLst/>
          </a:prstGeom>
          <a:noFill/>
          <a:ln>
            <a:noFill/>
          </a:ln>
        </p:spPr>
      </p:pic>
      <p:pic>
        <p:nvPicPr>
          <p:cNvPr id="143" name="Google Shape;143;p22"/>
          <p:cNvPicPr preferRelativeResize="0"/>
          <p:nvPr/>
        </p:nvPicPr>
        <p:blipFill>
          <a:blip r:embed="rId4">
            <a:alphaModFix/>
          </a:blip>
          <a:stretch>
            <a:fillRect/>
          </a:stretch>
        </p:blipFill>
        <p:spPr>
          <a:xfrm>
            <a:off x="5246375" y="2546450"/>
            <a:ext cx="3348201" cy="22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49" name="Google Shape;149;p23"/>
          <p:cNvSpPr txBox="1"/>
          <p:nvPr/>
        </p:nvSpPr>
        <p:spPr>
          <a:xfrm>
            <a:off x="512875" y="274325"/>
            <a:ext cx="80817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Understanding the viewport</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100">
                <a:solidFill>
                  <a:schemeClr val="dk1"/>
                </a:solidFill>
              </a:rPr>
              <a:t>The viewport meta tag allows you to simply use max and min-width that span from desktop to mobile devices. The width property </a:t>
            </a:r>
            <a:r>
              <a:rPr b="1" lang="en" sz="1100">
                <a:solidFill>
                  <a:schemeClr val="dk1"/>
                </a:solidFill>
              </a:rPr>
              <a:t>controls</a:t>
            </a:r>
            <a:r>
              <a:rPr lang="en" sz="1100">
                <a:solidFill>
                  <a:schemeClr val="dk1"/>
                </a:solidFill>
              </a:rPr>
              <a:t> the size of the viewport. Width of the screen in CSS pixels at a scale of 100%,The initial-scale property </a:t>
            </a:r>
            <a:r>
              <a:rPr b="1" lang="en" sz="1100">
                <a:solidFill>
                  <a:schemeClr val="dk1"/>
                </a:solidFill>
              </a:rPr>
              <a:t>controls</a:t>
            </a:r>
            <a:r>
              <a:rPr lang="en" sz="1100">
                <a:solidFill>
                  <a:schemeClr val="dk1"/>
                </a:solidFill>
              </a:rPr>
              <a:t> the zoom level when the page is first loaded.</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50" name="Google Shape;150;p23"/>
          <p:cNvPicPr preferRelativeResize="0"/>
          <p:nvPr/>
        </p:nvPicPr>
        <p:blipFill>
          <a:blip r:embed="rId3">
            <a:alphaModFix/>
          </a:blip>
          <a:stretch>
            <a:fillRect/>
          </a:stretch>
        </p:blipFill>
        <p:spPr>
          <a:xfrm>
            <a:off x="361075" y="1199775"/>
            <a:ext cx="8421850" cy="353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56" name="Google Shape;156;p24"/>
          <p:cNvSpPr txBox="1"/>
          <p:nvPr/>
        </p:nvSpPr>
        <p:spPr>
          <a:xfrm>
            <a:off x="531150" y="150300"/>
            <a:ext cx="8081700" cy="1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2400">
                <a:solidFill>
                  <a:schemeClr val="dk1"/>
                </a:solidFill>
                <a:latin typeface="Consolas"/>
                <a:ea typeface="Consolas"/>
                <a:cs typeface="Consolas"/>
                <a:sym typeface="Consolas"/>
              </a:rPr>
              <a:t>Setting The Viewport</a:t>
            </a:r>
            <a:endParaRPr b="1" sz="24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lang="en">
                <a:solidFill>
                  <a:schemeClr val="dk1"/>
                </a:solidFill>
                <a:latin typeface="Consolas"/>
                <a:ea typeface="Consolas"/>
                <a:cs typeface="Consolas"/>
                <a:sym typeface="Consolas"/>
              </a:rPr>
              <a:t>HTML5 introduced a method to let web designers take control over the viewport, through the &lt;meta&gt; tag.</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You should include the following &lt;meta&gt; viewport element in all your web pages: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0000CD"/>
                </a:solidFill>
                <a:latin typeface="Consolas"/>
                <a:ea typeface="Consolas"/>
                <a:cs typeface="Consolas"/>
                <a:sym typeface="Consolas"/>
              </a:rPr>
              <a:t>&lt;</a:t>
            </a:r>
            <a:r>
              <a:rPr lang="en">
                <a:solidFill>
                  <a:srgbClr val="A52A2A"/>
                </a:solidFill>
                <a:latin typeface="Consolas"/>
                <a:ea typeface="Consolas"/>
                <a:cs typeface="Consolas"/>
                <a:sym typeface="Consolas"/>
              </a:rPr>
              <a:t>meta</a:t>
            </a:r>
            <a:r>
              <a:rPr lang="en">
                <a:solidFill>
                  <a:srgbClr val="FF0000"/>
                </a:solidFill>
                <a:latin typeface="Consolas"/>
                <a:ea typeface="Consolas"/>
                <a:cs typeface="Consolas"/>
                <a:sym typeface="Consolas"/>
              </a:rPr>
              <a:t> name</a:t>
            </a:r>
            <a:r>
              <a:rPr lang="en">
                <a:solidFill>
                  <a:srgbClr val="0000CD"/>
                </a:solidFill>
                <a:latin typeface="Consolas"/>
                <a:ea typeface="Consolas"/>
                <a:cs typeface="Consolas"/>
                <a:sym typeface="Consolas"/>
              </a:rPr>
              <a:t>="viewport"</a:t>
            </a:r>
            <a:r>
              <a:rPr lang="en">
                <a:solidFill>
                  <a:srgbClr val="FF0000"/>
                </a:solidFill>
                <a:latin typeface="Consolas"/>
                <a:ea typeface="Consolas"/>
                <a:cs typeface="Consolas"/>
                <a:sym typeface="Consolas"/>
              </a:rPr>
              <a:t> content</a:t>
            </a:r>
            <a:r>
              <a:rPr lang="en">
                <a:solidFill>
                  <a:srgbClr val="0000CD"/>
                </a:solidFill>
                <a:latin typeface="Consolas"/>
                <a:ea typeface="Consolas"/>
                <a:cs typeface="Consolas"/>
                <a:sym typeface="Consolas"/>
              </a:rPr>
              <a:t>="width=device-width, initial-scale=1.0"&gt;</a:t>
            </a:r>
            <a:endParaRPr>
              <a:solidFill>
                <a:srgbClr val="0000CD"/>
              </a:solidFill>
              <a:latin typeface="Consolas"/>
              <a:ea typeface="Consolas"/>
              <a:cs typeface="Consolas"/>
              <a:sym typeface="Consolas"/>
            </a:endParaRPr>
          </a:p>
          <a:p>
            <a:pPr indent="0" lvl="0" marL="0" rtl="0" algn="l">
              <a:spcBef>
                <a:spcPts val="0"/>
              </a:spcBef>
              <a:spcAft>
                <a:spcPts val="0"/>
              </a:spcAft>
              <a:buNone/>
            </a:pPr>
            <a:r>
              <a:t/>
            </a:r>
            <a:endParaRPr>
              <a:solidFill>
                <a:srgbClr val="0000CD"/>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A </a:t>
            </a:r>
            <a:r>
              <a:rPr lang="en">
                <a:solidFill>
                  <a:srgbClr val="980000"/>
                </a:solidFill>
                <a:latin typeface="Consolas"/>
                <a:ea typeface="Consolas"/>
                <a:cs typeface="Consolas"/>
                <a:sym typeface="Consolas"/>
              </a:rPr>
              <a:t>&lt;meta&gt;</a:t>
            </a:r>
            <a:r>
              <a:rPr lang="en">
                <a:solidFill>
                  <a:schemeClr val="dk1"/>
                </a:solidFill>
                <a:latin typeface="Consolas"/>
                <a:ea typeface="Consolas"/>
                <a:cs typeface="Consolas"/>
                <a:sym typeface="Consolas"/>
              </a:rPr>
              <a:t> viewport element gives the browser instructions on how to control the page's dimensions and scaling.</a:t>
            </a:r>
            <a:endParaRPr>
              <a:solidFill>
                <a:schemeClr val="dk1"/>
              </a:solidFill>
              <a:latin typeface="Consolas"/>
              <a:ea typeface="Consolas"/>
              <a:cs typeface="Consolas"/>
              <a:sym typeface="Consolas"/>
            </a:endParaRPr>
          </a:p>
          <a:p>
            <a:pPr indent="0" lvl="0" marL="457200" rtl="0" algn="l">
              <a:spcBef>
                <a:spcPts val="0"/>
              </a:spcBef>
              <a:spcAft>
                <a:spcPts val="0"/>
              </a:spcAft>
              <a:buNone/>
            </a:pPr>
            <a:r>
              <a:t/>
            </a:r>
            <a:endParaRPr>
              <a:solidFill>
                <a:schemeClr val="dk1"/>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The </a:t>
            </a:r>
            <a:r>
              <a:rPr lang="en">
                <a:solidFill>
                  <a:srgbClr val="980000"/>
                </a:solidFill>
                <a:latin typeface="Consolas"/>
                <a:ea typeface="Consolas"/>
                <a:cs typeface="Consolas"/>
                <a:sym typeface="Consolas"/>
              </a:rPr>
              <a:t>width=device-width</a:t>
            </a:r>
            <a:r>
              <a:rPr lang="en">
                <a:solidFill>
                  <a:schemeClr val="dk1"/>
                </a:solidFill>
                <a:latin typeface="Consolas"/>
                <a:ea typeface="Consolas"/>
                <a:cs typeface="Consolas"/>
                <a:sym typeface="Consolas"/>
              </a:rPr>
              <a:t> part sets the width of the page to follow the screen-width of the device (which will vary depending on the device).</a:t>
            </a:r>
            <a:endParaRPr>
              <a:solidFill>
                <a:schemeClr val="dk1"/>
              </a:solidFill>
              <a:latin typeface="Consolas"/>
              <a:ea typeface="Consolas"/>
              <a:cs typeface="Consolas"/>
              <a:sym typeface="Consolas"/>
            </a:endParaRPr>
          </a:p>
          <a:p>
            <a:pPr indent="0" lvl="0" marL="457200" rtl="0" algn="l">
              <a:spcBef>
                <a:spcPts val="0"/>
              </a:spcBef>
              <a:spcAft>
                <a:spcPts val="0"/>
              </a:spcAft>
              <a:buNone/>
            </a:pPr>
            <a:r>
              <a:t/>
            </a:r>
            <a:endParaRPr>
              <a:solidFill>
                <a:schemeClr val="dk1"/>
              </a:solidFill>
              <a:latin typeface="Consolas"/>
              <a:ea typeface="Consolas"/>
              <a:cs typeface="Consolas"/>
              <a:sym typeface="Consolas"/>
            </a:endParaRPr>
          </a:p>
          <a:p>
            <a:pPr indent="-317500" lvl="0" marL="457200" rtl="0" algn="l">
              <a:spcBef>
                <a:spcPts val="0"/>
              </a:spcBef>
              <a:spcAft>
                <a:spcPts val="0"/>
              </a:spcAft>
              <a:buClr>
                <a:schemeClr val="dk1"/>
              </a:buClr>
              <a:buSzPts val="1400"/>
              <a:buFont typeface="Consolas"/>
              <a:buChar char="❏"/>
            </a:pPr>
            <a:r>
              <a:rPr lang="en">
                <a:solidFill>
                  <a:schemeClr val="dk1"/>
                </a:solidFill>
                <a:latin typeface="Consolas"/>
                <a:ea typeface="Consolas"/>
                <a:cs typeface="Consolas"/>
                <a:sym typeface="Consolas"/>
              </a:rPr>
              <a:t>The </a:t>
            </a:r>
            <a:r>
              <a:rPr lang="en">
                <a:solidFill>
                  <a:srgbClr val="980000"/>
                </a:solidFill>
                <a:latin typeface="Consolas"/>
                <a:ea typeface="Consolas"/>
                <a:cs typeface="Consolas"/>
                <a:sym typeface="Consolas"/>
              </a:rPr>
              <a:t>initial-scale=1.0</a:t>
            </a:r>
            <a:r>
              <a:rPr lang="en">
                <a:solidFill>
                  <a:schemeClr val="dk1"/>
                </a:solidFill>
                <a:latin typeface="Consolas"/>
                <a:ea typeface="Consolas"/>
                <a:cs typeface="Consolas"/>
                <a:sym typeface="Consolas"/>
              </a:rPr>
              <a:t> part sets the initial zoom level when the page is first loaded by the browser.</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endParaRPr>
          </a:p>
          <a:p>
            <a:pPr indent="0" lvl="0" marL="34290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62" name="Google Shape;162;p25"/>
          <p:cNvSpPr txBox="1"/>
          <p:nvPr/>
        </p:nvSpPr>
        <p:spPr>
          <a:xfrm>
            <a:off x="288050" y="244725"/>
            <a:ext cx="57798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Controlling Viewport</a:t>
            </a:r>
            <a:endParaRPr sz="1800">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Used to respond on a phone or tablet to change sizes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Can use exact pixels but </a:t>
            </a:r>
            <a:r>
              <a:rPr lang="en">
                <a:solidFill>
                  <a:srgbClr val="0000FF"/>
                </a:solidFill>
                <a:latin typeface="Droid Serif"/>
                <a:ea typeface="Droid Serif"/>
                <a:cs typeface="Droid Serif"/>
                <a:sym typeface="Droid Serif"/>
              </a:rPr>
              <a:t>device-width</a:t>
            </a:r>
            <a:r>
              <a:rPr lang="en">
                <a:solidFill>
                  <a:srgbClr val="434343"/>
                </a:solidFill>
                <a:latin typeface="Droid Serif"/>
                <a:ea typeface="Droid Serif"/>
                <a:cs typeface="Droid Serif"/>
                <a:sym typeface="Droid Serif"/>
              </a:rPr>
              <a:t> scales to any device</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b="1" lang="en">
                <a:solidFill>
                  <a:srgbClr val="434343"/>
                </a:solidFill>
                <a:latin typeface="Droid Serif"/>
                <a:ea typeface="Droid Serif"/>
                <a:cs typeface="Droid Serif"/>
                <a:sym typeface="Droid Serif"/>
              </a:rPr>
              <a:t>2</a:t>
            </a:r>
            <a:r>
              <a:rPr lang="en">
                <a:solidFill>
                  <a:srgbClr val="434343"/>
                </a:solidFill>
                <a:latin typeface="Droid Serif"/>
                <a:ea typeface="Droid Serif"/>
                <a:cs typeface="Droid Serif"/>
                <a:sym typeface="Droid Serif"/>
              </a:rPr>
              <a:t> Ways you can add viewport (</a:t>
            </a:r>
            <a:r>
              <a:rPr lang="en">
                <a:solidFill>
                  <a:srgbClr val="0000FF"/>
                </a:solidFill>
                <a:latin typeface="Droid Serif"/>
                <a:ea typeface="Droid Serif"/>
                <a:cs typeface="Droid Serif"/>
                <a:sym typeface="Droid Serif"/>
              </a:rPr>
              <a:t>meta tag, @viewport </a:t>
            </a:r>
            <a:r>
              <a:rPr lang="en">
                <a:latin typeface="Droid Serif"/>
                <a:ea typeface="Droid Serif"/>
                <a:cs typeface="Droid Serif"/>
                <a:sym typeface="Droid Serif"/>
              </a:rPr>
              <a:t>in CSS</a:t>
            </a:r>
            <a:r>
              <a:rPr lang="en">
                <a:solidFill>
                  <a:srgbClr val="434343"/>
                </a:solidFill>
                <a:latin typeface="Droid Serif"/>
                <a:ea typeface="Droid Serif"/>
                <a:cs typeface="Droid Serif"/>
                <a:sym typeface="Droid Serif"/>
              </a:rPr>
              <a:t>)</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Should use both </a:t>
            </a:r>
            <a:r>
              <a:rPr lang="en">
                <a:solidFill>
                  <a:srgbClr val="0000FF"/>
                </a:solidFill>
                <a:latin typeface="Droid Serif"/>
                <a:ea typeface="Droid Serif"/>
                <a:cs typeface="Droid Serif"/>
                <a:sym typeface="Droid Serif"/>
              </a:rPr>
              <a:t>m</a:t>
            </a:r>
            <a:r>
              <a:rPr lang="en">
                <a:solidFill>
                  <a:srgbClr val="0000FF"/>
                </a:solidFill>
                <a:latin typeface="Droid Serif"/>
                <a:ea typeface="Droid Serif"/>
                <a:cs typeface="Droid Serif"/>
                <a:sym typeface="Droid Serif"/>
              </a:rPr>
              <a:t>eta tag</a:t>
            </a:r>
            <a:r>
              <a:rPr lang="en">
                <a:solidFill>
                  <a:srgbClr val="434343"/>
                </a:solidFill>
                <a:latin typeface="Droid Serif"/>
                <a:ea typeface="Droid Serif"/>
                <a:cs typeface="Droid Serif"/>
                <a:sym typeface="Droid Serif"/>
              </a:rPr>
              <a:t> and </a:t>
            </a:r>
            <a:r>
              <a:rPr lang="en">
                <a:solidFill>
                  <a:srgbClr val="0000FF"/>
                </a:solidFill>
                <a:latin typeface="Droid Serif"/>
                <a:ea typeface="Droid Serif"/>
                <a:cs typeface="Droid Serif"/>
                <a:sym typeface="Droid Serif"/>
              </a:rPr>
              <a:t>@viewport </a:t>
            </a:r>
            <a:r>
              <a:rPr lang="en">
                <a:solidFill>
                  <a:srgbClr val="434343"/>
                </a:solidFill>
                <a:latin typeface="Droid Serif"/>
                <a:ea typeface="Droid Serif"/>
                <a:cs typeface="Droid Serif"/>
                <a:sym typeface="Droid Serif"/>
              </a:rPr>
              <a:t>for browser supportability</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
        <p:nvSpPr>
          <p:cNvPr id="163" name="Google Shape;163;p25"/>
          <p:cNvSpPr txBox="1"/>
          <p:nvPr/>
        </p:nvSpPr>
        <p:spPr>
          <a:xfrm>
            <a:off x="500650" y="3785675"/>
            <a:ext cx="4149000" cy="10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Viewport Meta Tag</a:t>
            </a:r>
            <a:r>
              <a:rPr lang="en" sz="1200">
                <a:solidFill>
                  <a:srgbClr val="434343"/>
                </a:solidFill>
                <a:latin typeface="Droid Serif"/>
                <a:ea typeface="Droid Serif"/>
                <a:cs typeface="Droid Serif"/>
                <a:sym typeface="Droid Serif"/>
              </a:rPr>
              <a:t> </a:t>
            </a:r>
            <a:r>
              <a:rPr lang="en" sz="1200">
                <a:solidFill>
                  <a:srgbClr val="980000"/>
                </a:solidFill>
                <a:latin typeface="Droid Serif"/>
                <a:ea typeface="Droid Serif"/>
                <a:cs typeface="Droid Serif"/>
                <a:sym typeface="Droid Serif"/>
              </a:rPr>
              <a:t>(Goes in between &lt;head&gt;&lt;/head&gt;)</a:t>
            </a:r>
            <a:endParaRPr sz="1200">
              <a:solidFill>
                <a:srgbClr val="980000"/>
              </a:solidFill>
              <a:latin typeface="Droid Serif"/>
              <a:ea typeface="Droid Serif"/>
              <a:cs typeface="Droid Serif"/>
              <a:sym typeface="Droid Serif"/>
            </a:endParaRPr>
          </a:p>
          <a:p>
            <a:pPr indent="0" lvl="0" marL="0" rtl="0" algn="l">
              <a:spcBef>
                <a:spcPts val="0"/>
              </a:spcBef>
              <a:spcAft>
                <a:spcPts val="0"/>
              </a:spcAft>
              <a:buNone/>
            </a:pPr>
            <a:r>
              <a:rPr lang="en" sz="1200"/>
              <a:t>Uses - </a:t>
            </a:r>
            <a:endParaRPr sz="1200"/>
          </a:p>
          <a:p>
            <a:pPr indent="-304800" lvl="0" marL="457200" rtl="0" algn="l">
              <a:spcBef>
                <a:spcPts val="0"/>
              </a:spcBef>
              <a:spcAft>
                <a:spcPts val="0"/>
              </a:spcAft>
              <a:buSzPts val="1200"/>
              <a:buChar char="❏"/>
            </a:pPr>
            <a:r>
              <a:rPr lang="en" sz="1200">
                <a:solidFill>
                  <a:srgbClr val="0000FF"/>
                </a:solidFill>
              </a:rPr>
              <a:t>Name-</a:t>
            </a:r>
            <a:r>
              <a:rPr lang="en" sz="1200"/>
              <a:t> which is viewport </a:t>
            </a:r>
            <a:endParaRPr sz="1200"/>
          </a:p>
          <a:p>
            <a:pPr indent="-317500" lvl="0" marL="457200" rtl="0" algn="l">
              <a:spcBef>
                <a:spcPts val="0"/>
              </a:spcBef>
              <a:spcAft>
                <a:spcPts val="0"/>
              </a:spcAft>
              <a:buSzPts val="1400"/>
              <a:buChar char="❏"/>
            </a:pPr>
            <a:r>
              <a:rPr lang="en" sz="1200">
                <a:solidFill>
                  <a:srgbClr val="0000FF"/>
                </a:solidFill>
              </a:rPr>
              <a:t>Content- </a:t>
            </a:r>
            <a:r>
              <a:rPr lang="en" sz="1200"/>
              <a:t> which will contain the properties and values you wish to set for the viewport itself. (i.e device-width</a:t>
            </a:r>
            <a:r>
              <a:rPr lang="en"/>
              <a:t>		 		</a:t>
            </a:r>
            <a:endParaRPr/>
          </a:p>
          <a:p>
            <a:pPr indent="0" lvl="0" marL="0" rtl="0" algn="l">
              <a:spcBef>
                <a:spcPts val="0"/>
              </a:spcBef>
              <a:spcAft>
                <a:spcPts val="0"/>
              </a:spcAft>
              <a:buNone/>
            </a:pPr>
            <a:r>
              <a:t/>
            </a:r>
            <a:endParaRPr/>
          </a:p>
        </p:txBody>
      </p:sp>
      <p:sp>
        <p:nvSpPr>
          <p:cNvPr id="164" name="Google Shape;164;p25"/>
          <p:cNvSpPr txBox="1"/>
          <p:nvPr/>
        </p:nvSpPr>
        <p:spPr>
          <a:xfrm>
            <a:off x="4768300" y="3761975"/>
            <a:ext cx="4054800" cy="10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@Viewport CSS - </a:t>
            </a:r>
            <a:endParaRPr sz="1200"/>
          </a:p>
          <a:p>
            <a:pPr indent="-304800" lvl="0" marL="457200" rtl="0" algn="l">
              <a:spcBef>
                <a:spcPts val="0"/>
              </a:spcBef>
              <a:spcAft>
                <a:spcPts val="0"/>
              </a:spcAft>
              <a:buSzPts val="1200"/>
              <a:buChar char="❏"/>
            </a:pPr>
            <a:r>
              <a:rPr lang="en" sz="1200"/>
              <a:t>Place at the top of your CSS before media query</a:t>
            </a:r>
            <a:endParaRPr sz="1200"/>
          </a:p>
          <a:p>
            <a:pPr indent="-304800" lvl="0" marL="457200" rtl="0" algn="l">
              <a:spcBef>
                <a:spcPts val="0"/>
              </a:spcBef>
              <a:spcAft>
                <a:spcPts val="0"/>
              </a:spcAft>
              <a:buSzPts val="1200"/>
              <a:buChar char="❏"/>
            </a:pPr>
            <a:r>
              <a:rPr lang="en" sz="1200">
                <a:solidFill>
                  <a:srgbClr val="0000FF"/>
                </a:solidFill>
              </a:rPr>
              <a:t>Selector</a:t>
            </a:r>
            <a:r>
              <a:rPr lang="en" sz="1200"/>
              <a:t> -@viewport </a:t>
            </a:r>
            <a:endParaRPr sz="1200"/>
          </a:p>
          <a:p>
            <a:pPr indent="-317500" lvl="0" marL="457200" rtl="0" algn="l">
              <a:spcBef>
                <a:spcPts val="0"/>
              </a:spcBef>
              <a:spcAft>
                <a:spcPts val="0"/>
              </a:spcAft>
              <a:buSzPts val="1400"/>
              <a:buChar char="❏"/>
            </a:pPr>
            <a:r>
              <a:rPr lang="en" sz="1200">
                <a:solidFill>
                  <a:srgbClr val="0000FF"/>
                </a:solidFill>
              </a:rPr>
              <a:t>Declaration- </a:t>
            </a:r>
            <a:r>
              <a:rPr lang="en" sz="1200"/>
              <a:t> width:device-width;</a:t>
            </a:r>
            <a:endParaRPr sz="1200"/>
          </a:p>
          <a:p>
            <a:pPr indent="-317500" lvl="0" marL="457200" rtl="0" algn="l">
              <a:spcBef>
                <a:spcPts val="0"/>
              </a:spcBef>
              <a:spcAft>
                <a:spcPts val="0"/>
              </a:spcAft>
              <a:buSzPts val="1400"/>
              <a:buChar char="❏"/>
            </a:pPr>
            <a:r>
              <a:rPr lang="en" sz="1200"/>
              <a:t>Limited Support	</a:t>
            </a:r>
            <a:r>
              <a:rPr lang="en"/>
              <a:t>	 		</a:t>
            </a:r>
            <a:endParaRPr/>
          </a:p>
          <a:p>
            <a:pPr indent="0" lvl="0" marL="0" rtl="0" algn="l">
              <a:spcBef>
                <a:spcPts val="0"/>
              </a:spcBef>
              <a:spcAft>
                <a:spcPts val="0"/>
              </a:spcAft>
              <a:buNone/>
            </a:pPr>
            <a:r>
              <a:t/>
            </a:r>
            <a:endParaRPr/>
          </a:p>
        </p:txBody>
      </p:sp>
      <p:pic>
        <p:nvPicPr>
          <p:cNvPr id="165" name="Google Shape;165;p25"/>
          <p:cNvPicPr preferRelativeResize="0"/>
          <p:nvPr/>
        </p:nvPicPr>
        <p:blipFill>
          <a:blip r:embed="rId3">
            <a:alphaModFix/>
          </a:blip>
          <a:stretch>
            <a:fillRect/>
          </a:stretch>
        </p:blipFill>
        <p:spPr>
          <a:xfrm>
            <a:off x="4938925" y="1654950"/>
            <a:ext cx="3836426" cy="2028725"/>
          </a:xfrm>
          <a:prstGeom prst="rect">
            <a:avLst/>
          </a:prstGeom>
          <a:noFill/>
          <a:ln>
            <a:noFill/>
          </a:ln>
        </p:spPr>
      </p:pic>
      <p:pic>
        <p:nvPicPr>
          <p:cNvPr id="166" name="Google Shape;166;p25"/>
          <p:cNvPicPr preferRelativeResize="0"/>
          <p:nvPr/>
        </p:nvPicPr>
        <p:blipFill>
          <a:blip r:embed="rId4">
            <a:alphaModFix/>
          </a:blip>
          <a:stretch>
            <a:fillRect/>
          </a:stretch>
        </p:blipFill>
        <p:spPr>
          <a:xfrm>
            <a:off x="741813" y="2035425"/>
            <a:ext cx="3291825" cy="146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8"/>
          <p:cNvSpPr txBox="1"/>
          <p:nvPr>
            <p:ph type="title"/>
          </p:nvPr>
        </p:nvSpPr>
        <p:spPr>
          <a:xfrm>
            <a:off x="3195800" y="91565"/>
            <a:ext cx="2660700" cy="7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1" name="Google Shape;41;p8"/>
          <p:cNvSpPr txBox="1"/>
          <p:nvPr>
            <p:ph idx="1" type="body"/>
          </p:nvPr>
        </p:nvSpPr>
        <p:spPr>
          <a:xfrm>
            <a:off x="522500" y="665575"/>
            <a:ext cx="82695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t>Prep Work</a:t>
            </a:r>
            <a:endParaRPr sz="2400"/>
          </a:p>
          <a:p>
            <a:pPr indent="0" lvl="0" marL="0" rtl="0" algn="l">
              <a:spcBef>
                <a:spcPts val="0"/>
              </a:spcBef>
              <a:spcAft>
                <a:spcPts val="0"/>
              </a:spcAft>
              <a:buNone/>
            </a:pPr>
            <a:r>
              <a:t/>
            </a:r>
            <a:endParaRPr sz="1800"/>
          </a:p>
          <a:p>
            <a:pPr indent="121920" lvl="0" marL="0" rtl="0" algn="l">
              <a:spcBef>
                <a:spcPts val="0"/>
              </a:spcBef>
              <a:spcAft>
                <a:spcPts val="0"/>
              </a:spcAft>
              <a:buClr>
                <a:srgbClr val="000000"/>
              </a:buClr>
              <a:buSzPts val="1100"/>
              <a:buFont typeface="Arial"/>
              <a:buNone/>
            </a:pPr>
            <a:r>
              <a:t/>
            </a:r>
            <a:endParaRPr sz="1800"/>
          </a:p>
          <a:p>
            <a:pPr indent="-241300" lvl="0" marL="457200" rtl="0" algn="l">
              <a:spcBef>
                <a:spcPts val="0"/>
              </a:spcBef>
              <a:spcAft>
                <a:spcPts val="0"/>
              </a:spcAft>
              <a:buClr>
                <a:schemeClr val="lt2"/>
              </a:buClr>
              <a:buSzPts val="1800"/>
              <a:buChar char="⊡"/>
            </a:pPr>
            <a:r>
              <a:rPr lang="en" sz="1800"/>
              <a:t>Finish Portfolio, Resume, and Landon Hotel Assignments and upload to the web server.   </a:t>
            </a:r>
            <a:endParaRPr sz="1800"/>
          </a:p>
          <a:p>
            <a:pPr indent="0" lvl="0" marL="0" rtl="0" algn="l">
              <a:spcBef>
                <a:spcPts val="0"/>
              </a:spcBef>
              <a:spcAft>
                <a:spcPts val="0"/>
              </a:spcAft>
              <a:buNone/>
            </a:pPr>
            <a:r>
              <a:t/>
            </a:r>
            <a:endParaRPr sz="1800"/>
          </a:p>
          <a:p>
            <a:pPr indent="-241300" lvl="0" marL="457200" rtl="0" algn="l">
              <a:spcBef>
                <a:spcPts val="0"/>
              </a:spcBef>
              <a:spcAft>
                <a:spcPts val="0"/>
              </a:spcAft>
              <a:buClr>
                <a:schemeClr val="lt2"/>
              </a:buClr>
              <a:buSzPts val="1800"/>
              <a:buChar char="⊡"/>
            </a:pPr>
            <a:r>
              <a:rPr lang="en" sz="1800"/>
              <a:t>Link all projects from your portfolio page. (Photoshop (Fitness), (HTML) Safety, CSS (Landon Hotel) </a:t>
            </a:r>
            <a:endParaRPr sz="1800"/>
          </a:p>
          <a:p>
            <a:pPr indent="0" lvl="0" marL="0" rtl="0" algn="l">
              <a:spcBef>
                <a:spcPts val="0"/>
              </a:spcBef>
              <a:spcAft>
                <a:spcPts val="0"/>
              </a:spcAft>
              <a:buNone/>
            </a:pPr>
            <a:r>
              <a:rPr lang="en" sz="1800"/>
              <a:t> </a:t>
            </a:r>
            <a:endParaRPr sz="1800"/>
          </a:p>
          <a:p>
            <a:pPr indent="-241300" lvl="0" marL="457200" rtl="0" algn="l">
              <a:spcBef>
                <a:spcPts val="0"/>
              </a:spcBef>
              <a:spcAft>
                <a:spcPts val="0"/>
              </a:spcAft>
              <a:buClr>
                <a:schemeClr val="lt2"/>
              </a:buClr>
              <a:buSzPts val="1800"/>
              <a:buChar char="⊡"/>
            </a:pPr>
            <a:r>
              <a:rPr lang="en" sz="1800"/>
              <a:t>Send instructor a link to the assignments.</a:t>
            </a:r>
            <a:endParaRPr sz="1800"/>
          </a:p>
          <a:p>
            <a:pPr indent="0" lvl="0" marL="0" rtl="0" algn="l">
              <a:spcBef>
                <a:spcPts val="0"/>
              </a:spcBef>
              <a:spcAft>
                <a:spcPts val="0"/>
              </a:spcAft>
              <a:buNone/>
            </a:pPr>
            <a:r>
              <a:t/>
            </a:r>
            <a:endParaRPr sz="1800"/>
          </a:p>
          <a:p>
            <a:pPr indent="-241300" lvl="0" marL="457200" rtl="0" algn="l">
              <a:spcBef>
                <a:spcPts val="0"/>
              </a:spcBef>
              <a:spcAft>
                <a:spcPts val="0"/>
              </a:spcAft>
              <a:buClr>
                <a:schemeClr val="lt2"/>
              </a:buClr>
              <a:buSzPts val="1800"/>
              <a:buChar char="⊡"/>
            </a:pPr>
            <a:r>
              <a:rPr lang="en" sz="1800"/>
              <a:t>Treehouse lesson: </a:t>
            </a:r>
            <a:r>
              <a:rPr b="1" lang="en" sz="1800"/>
              <a:t>Responsive Layouts</a:t>
            </a:r>
            <a:r>
              <a:rPr lang="en" sz="1800"/>
              <a:t> [47 min]</a:t>
            </a:r>
            <a:br>
              <a:rPr lang="en" sz="1800"/>
            </a:br>
            <a:r>
              <a:rPr lang="en" u="sng">
                <a:solidFill>
                  <a:schemeClr val="hlink"/>
                </a:solidFill>
                <a:hlinkClick r:id="rId3"/>
              </a:rPr>
              <a:t>https://teamtreehouse.com/library/responsive-layouts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72" name="Google Shape;172;p26"/>
          <p:cNvSpPr txBox="1"/>
          <p:nvPr/>
        </p:nvSpPr>
        <p:spPr>
          <a:xfrm>
            <a:off x="288050" y="244725"/>
            <a:ext cx="85512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Controlling Viewport</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Example with HTML Viewport Meta Tag and CSS Internal Styling Declarations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0000FF"/>
              </a:solidFill>
              <a:latin typeface="Droid Serif"/>
              <a:ea typeface="Droid Serif"/>
              <a:cs typeface="Droid Serif"/>
              <a:sym typeface="Droid Serif"/>
            </a:endParaRPr>
          </a:p>
          <a:p>
            <a:pPr indent="45720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Note: Generally </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CSS will go in </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sz="1200">
                <a:solidFill>
                  <a:srgbClr val="FF0000"/>
                </a:solidFill>
                <a:latin typeface="Droid Serif"/>
                <a:ea typeface="Droid Serif"/>
                <a:cs typeface="Droid Serif"/>
                <a:sym typeface="Droid Serif"/>
              </a:rPr>
              <a:t>external stylesheet</a:t>
            </a:r>
            <a:r>
              <a:rPr lang="en">
                <a:solidFill>
                  <a:srgbClr val="434343"/>
                </a:solidFill>
                <a:latin typeface="Droid Serif"/>
                <a:ea typeface="Droid Serif"/>
                <a:cs typeface="Droid Serif"/>
                <a:sym typeface="Droid Serif"/>
              </a:rPr>
              <a:t>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id="173" name="Google Shape;173;p26"/>
          <p:cNvPicPr preferRelativeResize="0"/>
          <p:nvPr/>
        </p:nvPicPr>
        <p:blipFill>
          <a:blip r:embed="rId3">
            <a:alphaModFix/>
          </a:blip>
          <a:stretch>
            <a:fillRect/>
          </a:stretch>
        </p:blipFill>
        <p:spPr>
          <a:xfrm>
            <a:off x="2013025" y="1147450"/>
            <a:ext cx="4871650" cy="362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79" name="Google Shape;179;p27"/>
          <p:cNvSpPr txBox="1"/>
          <p:nvPr>
            <p:ph idx="1" type="body"/>
          </p:nvPr>
        </p:nvSpPr>
        <p:spPr>
          <a:xfrm>
            <a:off x="787325" y="455175"/>
            <a:ext cx="6724200" cy="5562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b="1" lang="en" sz="2400"/>
              <a:t>Media Queries</a:t>
            </a:r>
            <a:endParaRPr b="1" sz="2400"/>
          </a:p>
        </p:txBody>
      </p:sp>
      <p:sp>
        <p:nvSpPr>
          <p:cNvPr id="180" name="Google Shape;180;p27"/>
          <p:cNvSpPr txBox="1"/>
          <p:nvPr>
            <p:ph idx="2" type="body"/>
          </p:nvPr>
        </p:nvSpPr>
        <p:spPr>
          <a:xfrm>
            <a:off x="462100" y="1011375"/>
            <a:ext cx="7962900" cy="2559600"/>
          </a:xfrm>
          <a:prstGeom prst="rect">
            <a:avLst/>
          </a:prstGeom>
        </p:spPr>
        <p:txBody>
          <a:bodyPr anchorCtr="0" anchor="t" bIns="91425" lIns="91425" spcFirstLastPara="1" rIns="91425" wrap="square" tIns="91425">
            <a:noAutofit/>
          </a:bodyPr>
          <a:lstStyle/>
          <a:p>
            <a:pPr indent="-220980" lvl="0" marL="457200" rtl="0" algn="l">
              <a:spcBef>
                <a:spcPts val="0"/>
              </a:spcBef>
              <a:spcAft>
                <a:spcPts val="0"/>
              </a:spcAft>
              <a:buClr>
                <a:schemeClr val="lt2"/>
              </a:buClr>
              <a:buSzPts val="1800"/>
              <a:buChar char="⊡"/>
            </a:pPr>
            <a:r>
              <a:rPr lang="en" sz="1800"/>
              <a:t>Media Queries, Viewport and Breakpoints-</a:t>
            </a:r>
            <a:r>
              <a:rPr lang="en" sz="1400"/>
              <a:t>Media query is a CSS rules or technique introduced in CSS3. It uses the </a:t>
            </a:r>
            <a:r>
              <a:rPr lang="en" sz="1400">
                <a:solidFill>
                  <a:srgbClr val="0000FF"/>
                </a:solidFill>
              </a:rPr>
              <a:t>@media</a:t>
            </a:r>
            <a:r>
              <a:rPr lang="en" sz="1400"/>
              <a:t> rule to include a block of CSS properties only if a certain condition is true (i.e screen size).</a:t>
            </a:r>
            <a:endParaRPr sz="1400"/>
          </a:p>
          <a:p>
            <a:pPr indent="0" lvl="0" marL="0" rtl="0" algn="l">
              <a:spcBef>
                <a:spcPts val="0"/>
              </a:spcBef>
              <a:spcAft>
                <a:spcPts val="0"/>
              </a:spcAft>
              <a:buNone/>
            </a:pPr>
            <a:r>
              <a:t/>
            </a:r>
            <a:endParaRPr sz="1800"/>
          </a:p>
          <a:p>
            <a:pPr indent="-220980" lvl="0" marL="457200" rtl="0" algn="l">
              <a:spcBef>
                <a:spcPts val="0"/>
              </a:spcBef>
              <a:spcAft>
                <a:spcPts val="0"/>
              </a:spcAft>
              <a:buClr>
                <a:schemeClr val="lt2"/>
              </a:buClr>
              <a:buSzPts val="1800"/>
              <a:buChar char="⊡"/>
            </a:pPr>
            <a:r>
              <a:rPr lang="en" sz="1800"/>
              <a:t>Flexible Media- </a:t>
            </a:r>
            <a:r>
              <a:rPr lang="en" sz="1400"/>
              <a:t>If the width property is set to 100%, the image will be responsive and scale up and down. Can also set the image height to auto</a:t>
            </a:r>
            <a:endParaRPr sz="1400"/>
          </a:p>
          <a:p>
            <a:pPr indent="0" lvl="0" marL="0" rtl="0" algn="l">
              <a:spcBef>
                <a:spcPts val="0"/>
              </a:spcBef>
              <a:spcAft>
                <a:spcPts val="0"/>
              </a:spcAft>
              <a:buNone/>
            </a:pPr>
            <a:r>
              <a:t/>
            </a:r>
            <a:endParaRPr sz="2400"/>
          </a:p>
          <a:p>
            <a:pPr indent="0" lvl="0" marL="0" rtl="0" algn="l">
              <a:spcBef>
                <a:spcPts val="0"/>
              </a:spcBef>
              <a:spcAft>
                <a:spcPts val="0"/>
              </a:spcAft>
              <a:buNone/>
            </a:pPr>
            <a:r>
              <a:rPr lang="en" sz="1400"/>
              <a:t>Mozilla Developer Network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u="sng">
                <a:solidFill>
                  <a:schemeClr val="hlink"/>
                </a:solidFill>
                <a:hlinkClick r:id="rId3"/>
              </a:rPr>
              <a:t>https://developer.mozilla.org/en-US/docs/Web/CSS/Media_Queries</a:t>
            </a:r>
            <a:endParaRPr sz="1000"/>
          </a:p>
        </p:txBody>
      </p:sp>
      <p:pic>
        <p:nvPicPr>
          <p:cNvPr id="181" name="Google Shape;181;p27"/>
          <p:cNvPicPr preferRelativeResize="0"/>
          <p:nvPr/>
        </p:nvPicPr>
        <p:blipFill>
          <a:blip r:embed="rId4">
            <a:alphaModFix/>
          </a:blip>
          <a:stretch>
            <a:fillRect/>
          </a:stretch>
        </p:blipFill>
        <p:spPr>
          <a:xfrm>
            <a:off x="4921925" y="2785950"/>
            <a:ext cx="3813299" cy="1692050"/>
          </a:xfrm>
          <a:prstGeom prst="rect">
            <a:avLst/>
          </a:prstGeom>
          <a:noFill/>
          <a:ln>
            <a:noFill/>
          </a:ln>
        </p:spPr>
      </p:pic>
      <p:sp>
        <p:nvSpPr>
          <p:cNvPr id="182" name="Google Shape;182;p27"/>
          <p:cNvSpPr txBox="1"/>
          <p:nvPr/>
        </p:nvSpPr>
        <p:spPr>
          <a:xfrm>
            <a:off x="5398000" y="2363850"/>
            <a:ext cx="3154200" cy="6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latin typeface="Droid Serif"/>
                <a:ea typeface="Droid Serif"/>
                <a:cs typeface="Droid Serif"/>
                <a:sym typeface="Droid Serif"/>
              </a:rPr>
              <a:t>Example @ media in CSS File</a:t>
            </a:r>
            <a:endParaRPr>
              <a:solidFill>
                <a:srgbClr val="0000FF"/>
              </a:solidFill>
            </a:endParaRPr>
          </a:p>
        </p:txBody>
      </p:sp>
      <p:sp>
        <p:nvSpPr>
          <p:cNvPr id="183" name="Google Shape;183;p27"/>
          <p:cNvSpPr txBox="1"/>
          <p:nvPr/>
        </p:nvSpPr>
        <p:spPr>
          <a:xfrm>
            <a:off x="540500" y="4227325"/>
            <a:ext cx="7038000" cy="7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Droid Serif"/>
                <a:ea typeface="Droid Serif"/>
                <a:cs typeface="Droid Serif"/>
                <a:sym typeface="Droid Serif"/>
              </a:rPr>
              <a:t>Full List: </a:t>
            </a:r>
            <a:r>
              <a:rPr lang="en" sz="1800" u="sng">
                <a:solidFill>
                  <a:schemeClr val="hlink"/>
                </a:solidFill>
                <a:latin typeface="Droid Serif"/>
                <a:ea typeface="Droid Serif"/>
                <a:cs typeface="Droid Serif"/>
                <a:sym typeface="Droid Serif"/>
                <a:hlinkClick r:id="rId5"/>
              </a:rPr>
              <a:t>https://www.w3.org/TR/css3-mediaqueries/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89" name="Google Shape;189;p28"/>
          <p:cNvSpPr txBox="1"/>
          <p:nvPr/>
        </p:nvSpPr>
        <p:spPr>
          <a:xfrm>
            <a:off x="560375" y="967325"/>
            <a:ext cx="7938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Class Samples Summary (same info just different css)</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fixed.html</a:t>
            </a:r>
            <a:r>
              <a:rPr lang="en" sz="1800">
                <a:solidFill>
                  <a:srgbClr val="434343"/>
                </a:solidFill>
                <a:latin typeface="Droid Serif"/>
                <a:ea typeface="Droid Serif"/>
                <a:cs typeface="Droid Serif"/>
                <a:sym typeface="Droid Serif"/>
              </a:rPr>
              <a:t> -defined in the body as 960px fixed</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flex.html</a:t>
            </a:r>
            <a:r>
              <a:rPr lang="en" sz="1800">
                <a:solidFill>
                  <a:srgbClr val="434343"/>
                </a:solidFill>
                <a:latin typeface="Droid Serif"/>
                <a:ea typeface="Droid Serif"/>
                <a:cs typeface="Droid Serif"/>
                <a:sym typeface="Droid Serif"/>
              </a:rPr>
              <a:t> - uses % on widths, padding on css elements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responsive.html</a:t>
            </a:r>
            <a:r>
              <a:rPr lang="en" sz="1800">
                <a:solidFill>
                  <a:srgbClr val="434343"/>
                </a:solidFill>
                <a:latin typeface="Droid Serif"/>
                <a:ea typeface="Droid Serif"/>
                <a:cs typeface="Droid Serif"/>
                <a:sym typeface="Droid Serif"/>
              </a:rPr>
              <a:t> - once it hits a breakpoint or size the layout or CSS changes 3 column--&gt;2 Column--&gt;1 Column as you resize</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195" name="Google Shape;195;p29"/>
          <p:cNvSpPr txBox="1"/>
          <p:nvPr/>
        </p:nvSpPr>
        <p:spPr>
          <a:xfrm>
            <a:off x="603475" y="453425"/>
            <a:ext cx="81747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Create a new HTML 5 page that looks like the following with a fixed layout (960px width)(instructor will send images: fixed-images.zip)</a:t>
            </a:r>
            <a:endParaRPr b="1" sz="1800">
              <a:solidFill>
                <a:srgbClr val="434343"/>
              </a:solidFill>
              <a:latin typeface="Droid Serif"/>
              <a:ea typeface="Droid Serif"/>
              <a:cs typeface="Droid Serif"/>
              <a:sym typeface="Droid Serif"/>
            </a:endParaRPr>
          </a:p>
          <a:p>
            <a:pPr indent="-350520" lvl="0" marL="457200" rtl="0" algn="l">
              <a:spcBef>
                <a:spcPts val="0"/>
              </a:spcBef>
              <a:spcAft>
                <a:spcPts val="0"/>
              </a:spcAft>
              <a:buClr>
                <a:srgbClr val="CCCCCC"/>
              </a:buClr>
              <a:buSzPts val="1920"/>
              <a:buFont typeface="Droid Serif"/>
              <a:buChar char="⊡"/>
            </a:pPr>
            <a:r>
              <a:rPr lang="en" sz="1800">
                <a:solidFill>
                  <a:srgbClr val="434343"/>
                </a:solidFill>
                <a:latin typeface="Droid Serif"/>
                <a:ea typeface="Droid Serif"/>
                <a:cs typeface="Droid Serif"/>
                <a:sym typeface="Droid Serif"/>
              </a:rPr>
              <a:t>Save the html page to</a:t>
            </a:r>
            <a:r>
              <a:rPr lang="en" sz="1800">
                <a:solidFill>
                  <a:srgbClr val="0000FF"/>
                </a:solidFill>
                <a:latin typeface="Droid Serif"/>
                <a:ea typeface="Droid Serif"/>
                <a:cs typeface="Droid Serif"/>
                <a:sym typeface="Droid Serif"/>
              </a:rPr>
              <a:t> public_html/class-samples/fixedlayout.html</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0000FF"/>
              </a:buClr>
              <a:buSzPts val="1800"/>
              <a:buFont typeface="Droid Serif"/>
              <a:buChar char="⊡"/>
            </a:pPr>
            <a:r>
              <a:rPr lang="en" sz="1800">
                <a:solidFill>
                  <a:srgbClr val="434343"/>
                </a:solidFill>
                <a:latin typeface="Droid Serif"/>
                <a:ea typeface="Droid Serif"/>
                <a:cs typeface="Droid Serif"/>
                <a:sym typeface="Droid Serif"/>
              </a:rPr>
              <a:t>Save the CSS page to</a:t>
            </a:r>
            <a:r>
              <a:rPr lang="en" sz="1800">
                <a:solidFill>
                  <a:srgbClr val="0000FF"/>
                </a:solidFill>
                <a:latin typeface="Droid Serif"/>
                <a:ea typeface="Droid Serif"/>
                <a:cs typeface="Droid Serif"/>
                <a:sym typeface="Droid Serif"/>
              </a:rPr>
              <a:t> public_html/class-samples/css/fixedlayout.css</a:t>
            </a:r>
            <a:endParaRPr sz="18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196" name="Google Shape;196;p29"/>
          <p:cNvPicPr preferRelativeResize="0"/>
          <p:nvPr/>
        </p:nvPicPr>
        <p:blipFill>
          <a:blip r:embed="rId3">
            <a:alphaModFix/>
          </a:blip>
          <a:stretch>
            <a:fillRect/>
          </a:stretch>
        </p:blipFill>
        <p:spPr>
          <a:xfrm>
            <a:off x="2099650" y="1762575"/>
            <a:ext cx="4944599" cy="3077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202" name="Google Shape;202;p30"/>
          <p:cNvSpPr txBox="1"/>
          <p:nvPr/>
        </p:nvSpPr>
        <p:spPr>
          <a:xfrm>
            <a:off x="448725" y="453425"/>
            <a:ext cx="84519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Modify the fixed layout and make it flexible</a:t>
            </a:r>
            <a:endParaRPr b="1" sz="1800">
              <a:solidFill>
                <a:srgbClr val="434343"/>
              </a:solidFill>
              <a:latin typeface="Droid Serif"/>
              <a:ea typeface="Droid Serif"/>
              <a:cs typeface="Droid Serif"/>
              <a:sym typeface="Droid Serif"/>
            </a:endParaRPr>
          </a:p>
          <a:p>
            <a:pPr indent="-350520" lvl="0" marL="457200" rtl="0" algn="l">
              <a:spcBef>
                <a:spcPts val="0"/>
              </a:spcBef>
              <a:spcAft>
                <a:spcPts val="0"/>
              </a:spcAft>
              <a:buClr>
                <a:srgbClr val="CCCCCC"/>
              </a:buClr>
              <a:buSzPts val="1920"/>
              <a:buFont typeface="Droid Serif"/>
              <a:buChar char="⊡"/>
            </a:pPr>
            <a:r>
              <a:rPr lang="en" sz="1800">
                <a:latin typeface="Droid Serif"/>
                <a:ea typeface="Droid Serif"/>
                <a:cs typeface="Droid Serif"/>
                <a:sym typeface="Droid Serif"/>
              </a:rPr>
              <a:t>Save</a:t>
            </a:r>
            <a:r>
              <a:rPr lang="en" sz="1800">
                <a:solidFill>
                  <a:srgbClr val="0000FF"/>
                </a:solidFill>
                <a:latin typeface="Droid Serif"/>
                <a:ea typeface="Droid Serif"/>
                <a:cs typeface="Droid Serif"/>
                <a:sym typeface="Droid Serif"/>
              </a:rPr>
              <a:t> fixedlayout.html </a:t>
            </a:r>
            <a:r>
              <a:rPr lang="en" sz="1800">
                <a:latin typeface="Droid Serif"/>
                <a:ea typeface="Droid Serif"/>
                <a:cs typeface="Droid Serif"/>
                <a:sym typeface="Droid Serif"/>
              </a:rPr>
              <a:t>as</a:t>
            </a:r>
            <a:r>
              <a:rPr lang="en" sz="1800">
                <a:solidFill>
                  <a:srgbClr val="0000FF"/>
                </a:solidFill>
                <a:latin typeface="Droid Serif"/>
                <a:ea typeface="Droid Serif"/>
                <a:cs typeface="Droid Serif"/>
                <a:sym typeface="Droid Serif"/>
              </a:rPr>
              <a:t> public_html/class-samples/flexiblelayout.html</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434343"/>
              </a:buClr>
              <a:buSzPts val="1800"/>
              <a:buFont typeface="Droid Serif"/>
              <a:buChar char="⊡"/>
            </a:pPr>
            <a:r>
              <a:rPr lang="en" sz="1800">
                <a:solidFill>
                  <a:srgbClr val="434343"/>
                </a:solidFill>
                <a:latin typeface="Droid Serif"/>
                <a:ea typeface="Droid Serif"/>
                <a:cs typeface="Droid Serif"/>
                <a:sym typeface="Droid Serif"/>
              </a:rPr>
              <a:t>Save the CSS page to </a:t>
            </a:r>
            <a:r>
              <a:rPr lang="en" sz="1800">
                <a:solidFill>
                  <a:srgbClr val="0000FF"/>
                </a:solidFill>
                <a:latin typeface="Droid Serif"/>
                <a:ea typeface="Droid Serif"/>
                <a:cs typeface="Droid Serif"/>
                <a:sym typeface="Droid Serif"/>
              </a:rPr>
              <a:t>public_html/class-samples/css/flexiblelayout.css</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rgbClr val="000000"/>
              </a:buClr>
              <a:buSzPts val="1800"/>
              <a:buFont typeface="Droid Serif"/>
              <a:buChar char="⊡"/>
            </a:pPr>
            <a:r>
              <a:rPr lang="en" sz="1800">
                <a:latin typeface="Droid Serif"/>
                <a:ea typeface="Droid Serif"/>
                <a:cs typeface="Droid Serif"/>
                <a:sym typeface="Droid Serif"/>
              </a:rPr>
              <a:t>Add viewport Meta Tags to HTML and CSS and add % to the width on all containers</a:t>
            </a:r>
            <a:endParaRPr sz="1800">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203" name="Google Shape;203;p30"/>
          <p:cNvPicPr preferRelativeResize="0"/>
          <p:nvPr/>
        </p:nvPicPr>
        <p:blipFill>
          <a:blip r:embed="rId3">
            <a:alphaModFix/>
          </a:blip>
          <a:stretch>
            <a:fillRect/>
          </a:stretch>
        </p:blipFill>
        <p:spPr>
          <a:xfrm>
            <a:off x="2653875" y="1755825"/>
            <a:ext cx="4944599" cy="307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09" name="Google Shape;209;p31"/>
          <p:cNvSpPr txBox="1"/>
          <p:nvPr/>
        </p:nvSpPr>
        <p:spPr>
          <a:xfrm>
            <a:off x="453600" y="861150"/>
            <a:ext cx="8325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Creating Breakpoints with Media Queries</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A breakpoint indicates the moment your layout switches from one layout/device to another, and is usually triggered by the width of a screen. Uses min-width and/or max-width properties. Min Width Most common</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Breakpoints should only be introduced when a website starts to break, look weird, or the experience is being hampered.</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(3 Basic /Most Common Break Points) </a:t>
            </a:r>
            <a:r>
              <a:rPr lang="en" sz="1800">
                <a:solidFill>
                  <a:srgbClr val="434343"/>
                </a:solidFill>
                <a:latin typeface="Droid Serif"/>
                <a:ea typeface="Droid Serif"/>
                <a:cs typeface="Droid Serif"/>
                <a:sym typeface="Droid Serif"/>
              </a:rPr>
              <a:t>The screen sizes are based on the typical screen sizes for </a:t>
            </a:r>
            <a:r>
              <a:rPr lang="en" sz="1800">
                <a:solidFill>
                  <a:srgbClr val="0000FF"/>
                </a:solidFill>
                <a:latin typeface="Droid Serif"/>
                <a:ea typeface="Droid Serif"/>
                <a:cs typeface="Droid Serif"/>
                <a:sym typeface="Droid Serif"/>
              </a:rPr>
              <a:t>smartphones, tablets, and desktop devices</a:t>
            </a:r>
            <a:r>
              <a:rPr lang="en" sz="1800">
                <a:solidFill>
                  <a:srgbClr val="434343"/>
                </a:solidFill>
                <a:latin typeface="Droid Serif"/>
                <a:ea typeface="Droid Serif"/>
                <a:cs typeface="Droid Serif"/>
                <a:sym typeface="Droid Serif"/>
              </a:rPr>
              <a:t>. These breakpoints should be defined for your layout</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pic>
        <p:nvPicPr>
          <p:cNvPr id="215" name="Google Shape;215;p32"/>
          <p:cNvPicPr preferRelativeResize="0"/>
          <p:nvPr/>
        </p:nvPicPr>
        <p:blipFill>
          <a:blip r:embed="rId3">
            <a:alphaModFix/>
          </a:blip>
          <a:stretch>
            <a:fillRect/>
          </a:stretch>
        </p:blipFill>
        <p:spPr>
          <a:xfrm>
            <a:off x="4101775" y="430538"/>
            <a:ext cx="4647713" cy="4282424"/>
          </a:xfrm>
          <a:prstGeom prst="rect">
            <a:avLst/>
          </a:prstGeom>
          <a:noFill/>
          <a:ln>
            <a:noFill/>
          </a:ln>
        </p:spPr>
      </p:pic>
      <p:sp>
        <p:nvSpPr>
          <p:cNvPr id="216" name="Google Shape;216;p32"/>
          <p:cNvSpPr txBox="1"/>
          <p:nvPr/>
        </p:nvSpPr>
        <p:spPr>
          <a:xfrm>
            <a:off x="288050" y="747525"/>
            <a:ext cx="3909000" cy="6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Droid Serif"/>
                <a:ea typeface="Droid Serif"/>
                <a:cs typeface="Droid Serif"/>
                <a:sym typeface="Droid Serif"/>
              </a:rPr>
              <a:t>(3 Basic /Common Break Points)</a:t>
            </a:r>
            <a:endParaRPr sz="1800">
              <a:solidFill>
                <a:srgbClr val="0000FF"/>
              </a:solidFill>
              <a:latin typeface="Droid Serif"/>
              <a:ea typeface="Droid Serif"/>
              <a:cs typeface="Droid Serif"/>
              <a:sym typeface="Droid Serif"/>
            </a:endParaRPr>
          </a:p>
          <a:p>
            <a:pPr indent="0" lvl="0" marL="0" rtl="0" algn="ctr">
              <a:spcBef>
                <a:spcPts val="0"/>
              </a:spcBef>
              <a:spcAft>
                <a:spcPts val="0"/>
              </a:spcAft>
              <a:buNone/>
            </a:pPr>
            <a:r>
              <a:rPr lang="en">
                <a:latin typeface="Droid Serif"/>
                <a:ea typeface="Droid Serif"/>
                <a:cs typeface="Droid Serif"/>
                <a:sym typeface="Droid Serif"/>
              </a:rPr>
              <a:t>This can vary based on content </a:t>
            </a:r>
            <a:endParaRPr/>
          </a:p>
        </p:txBody>
      </p:sp>
      <p:sp>
        <p:nvSpPr>
          <p:cNvPr id="217" name="Google Shape;217;p32"/>
          <p:cNvSpPr txBox="1"/>
          <p:nvPr/>
        </p:nvSpPr>
        <p:spPr>
          <a:xfrm>
            <a:off x="573975" y="1698025"/>
            <a:ext cx="3000000" cy="12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SYNTAX:</a:t>
            </a:r>
            <a:endParaRPr sz="1100"/>
          </a:p>
          <a:p>
            <a:pPr indent="0" lvl="0" marL="0" rtl="0" algn="l">
              <a:spcBef>
                <a:spcPts val="0"/>
              </a:spcBef>
              <a:spcAft>
                <a:spcPts val="0"/>
              </a:spcAft>
              <a:buNone/>
            </a:pPr>
            <a:r>
              <a:t/>
            </a:r>
            <a:endParaRPr sz="1100">
              <a:solidFill>
                <a:srgbClr val="A52A2A"/>
              </a:solidFill>
            </a:endParaRPr>
          </a:p>
          <a:p>
            <a:pPr indent="0" lvl="0" marL="0" rtl="0" algn="l">
              <a:spcBef>
                <a:spcPts val="0"/>
              </a:spcBef>
              <a:spcAft>
                <a:spcPts val="0"/>
              </a:spcAft>
              <a:buNone/>
            </a:pPr>
            <a:r>
              <a:rPr lang="en" sz="1100">
                <a:solidFill>
                  <a:srgbClr val="A52A2A"/>
                </a:solidFill>
              </a:rPr>
              <a:t>@media only screen and (max-width: 600px) </a:t>
            </a:r>
            <a:r>
              <a:rPr lang="en" sz="1100">
                <a:solidFill>
                  <a:schemeClr val="dk1"/>
                </a:solidFill>
              </a:rPr>
              <a:t>{</a:t>
            </a:r>
            <a:endParaRPr sz="1100">
              <a:solidFill>
                <a:schemeClr val="dk1"/>
              </a:solidFill>
            </a:endParaRPr>
          </a:p>
          <a:p>
            <a:pPr indent="0" lvl="0" marL="0" rtl="0" algn="l">
              <a:spcBef>
                <a:spcPts val="0"/>
              </a:spcBef>
              <a:spcAft>
                <a:spcPts val="0"/>
              </a:spcAft>
              <a:buNone/>
            </a:pPr>
            <a:r>
              <a:rPr lang="en" sz="1100">
                <a:solidFill>
                  <a:srgbClr val="A52A2A"/>
                </a:solidFill>
              </a:rPr>
              <a:t>  </a:t>
            </a:r>
            <a:r>
              <a:rPr lang="en" sz="1100">
                <a:solidFill>
                  <a:srgbClr val="A52A2A"/>
                </a:solidFill>
                <a:highlight>
                  <a:srgbClr val="FFFF00"/>
                </a:highlight>
              </a:rPr>
              <a:t>Css selector </a:t>
            </a:r>
            <a:r>
              <a:rPr lang="en" sz="1100">
                <a:solidFill>
                  <a:schemeClr val="dk1"/>
                </a:solidFill>
                <a:highlight>
                  <a:srgbClr val="FFFF00"/>
                </a:highlight>
              </a:rPr>
              <a:t>{</a:t>
            </a:r>
            <a:endParaRPr sz="1100">
              <a:solidFill>
                <a:schemeClr val="dk1"/>
              </a:solidFill>
              <a:highlight>
                <a:srgbClr val="FFFF00"/>
              </a:highlight>
            </a:endParaRPr>
          </a:p>
          <a:p>
            <a:pPr indent="0" lvl="0" marL="0" rtl="0" algn="l">
              <a:spcBef>
                <a:spcPts val="0"/>
              </a:spcBef>
              <a:spcAft>
                <a:spcPts val="0"/>
              </a:spcAft>
              <a:buNone/>
            </a:pPr>
            <a:r>
              <a:rPr lang="en" sz="1100">
                <a:solidFill>
                  <a:srgbClr val="FF0000"/>
                </a:solidFill>
                <a:highlight>
                  <a:srgbClr val="FFFF00"/>
                </a:highlight>
              </a:rPr>
              <a:t>    Css attribute</a:t>
            </a:r>
            <a:r>
              <a:rPr lang="en" sz="1100">
                <a:solidFill>
                  <a:schemeClr val="dk1"/>
                </a:solidFill>
                <a:highlight>
                  <a:srgbClr val="FFFF00"/>
                </a:highlight>
              </a:rPr>
              <a:t>:</a:t>
            </a:r>
            <a:r>
              <a:rPr lang="en" sz="1100">
                <a:solidFill>
                  <a:srgbClr val="0000CD"/>
                </a:solidFill>
                <a:highlight>
                  <a:srgbClr val="FFFF00"/>
                </a:highlight>
              </a:rPr>
              <a:t> CSS Value</a:t>
            </a:r>
            <a:r>
              <a:rPr lang="en" sz="1100">
                <a:solidFill>
                  <a:schemeClr val="dk1"/>
                </a:solidFill>
                <a:highlight>
                  <a:srgbClr val="FFFF00"/>
                </a:highlight>
              </a:rPr>
              <a:t>;</a:t>
            </a:r>
            <a:endParaRPr sz="1100">
              <a:solidFill>
                <a:schemeClr val="dk1"/>
              </a:solidFill>
              <a:highlight>
                <a:srgbClr val="FFFF00"/>
              </a:highlight>
            </a:endParaRPr>
          </a:p>
          <a:p>
            <a:pPr indent="0" lvl="0" marL="0" rtl="0" algn="l">
              <a:spcBef>
                <a:spcPts val="0"/>
              </a:spcBef>
              <a:spcAft>
                <a:spcPts val="0"/>
              </a:spcAft>
              <a:buNone/>
            </a:pPr>
            <a:r>
              <a:rPr lang="en" sz="1100">
                <a:solidFill>
                  <a:srgbClr val="FF0000"/>
                </a:solidFill>
                <a:highlight>
                  <a:srgbClr val="FFFF00"/>
                </a:highlight>
              </a:rPr>
              <a:t>  </a:t>
            </a:r>
            <a:r>
              <a:rPr lang="en" sz="1100">
                <a:solidFill>
                  <a:schemeClr val="dk1"/>
                </a:solidFill>
                <a:highlight>
                  <a:srgbClr val="FFFF00"/>
                </a:highlight>
              </a:rPr>
              <a:t>}</a:t>
            </a:r>
            <a:endParaRPr sz="1100">
              <a:solidFill>
                <a:schemeClr val="dk1"/>
              </a:solidFill>
              <a:highlight>
                <a:srgbClr val="FFFF00"/>
              </a:highlight>
            </a:endParaRPr>
          </a:p>
          <a:p>
            <a:pPr indent="0" lvl="0" marL="0" rtl="0" algn="l">
              <a:spcBef>
                <a:spcPts val="0"/>
              </a:spcBef>
              <a:spcAft>
                <a:spcPts val="0"/>
              </a:spcAft>
              <a:buNone/>
            </a:pPr>
            <a:r>
              <a:rPr lang="en" sz="1100">
                <a:solidFill>
                  <a:schemeClr val="dk1"/>
                </a:solidFill>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23" name="Google Shape;223;p33"/>
          <p:cNvSpPr txBox="1"/>
          <p:nvPr/>
        </p:nvSpPr>
        <p:spPr>
          <a:xfrm>
            <a:off x="380175" y="2798650"/>
            <a:ext cx="4855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rPr b="1" lang="en" sz="1200">
                <a:solidFill>
                  <a:srgbClr val="000000"/>
                </a:solidFill>
                <a:latin typeface="Droid Serif"/>
                <a:ea typeface="Droid Serif"/>
                <a:cs typeface="Droid Serif"/>
                <a:sym typeface="Droid Serif"/>
              </a:rPr>
              <a:t>Note</a:t>
            </a:r>
            <a:r>
              <a:rPr lang="en" sz="1200">
                <a:solidFill>
                  <a:srgbClr val="000000"/>
                </a:solidFill>
                <a:latin typeface="Droid Serif"/>
                <a:ea typeface="Droid Serif"/>
                <a:cs typeface="Droid Serif"/>
                <a:sym typeface="Droid Serif"/>
              </a:rPr>
              <a:t> that each of the media queries uses the only keyword, which hide the styles from older non-conforming user agents.</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000000"/>
                </a:solidFill>
                <a:latin typeface="Droid Serif"/>
                <a:ea typeface="Droid Serif"/>
                <a:cs typeface="Droid Serif"/>
                <a:sym typeface="Droid Serif"/>
              </a:rPr>
              <a:t>Because of this, you will want to have a set of default CSS styles to fall back on.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screen media types ensure that the styles apply to screen-based devices.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mobile media query uses the maximum-width media property to restrict styles to screens under 481 pixels, which should target the majority of smartphone devices.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a:p>
            <a:pPr indent="-304800" lvl="0" marL="457200" rtl="0" algn="l">
              <a:spcBef>
                <a:spcPts val="0"/>
              </a:spcBef>
              <a:spcAft>
                <a:spcPts val="0"/>
              </a:spcAft>
              <a:buClr>
                <a:srgbClr val="000000"/>
              </a:buClr>
              <a:buSzPts val="1200"/>
              <a:buFont typeface="Droid Serif"/>
              <a:buChar char="●"/>
            </a:pPr>
            <a:r>
              <a:rPr lang="en" sz="1200">
                <a:solidFill>
                  <a:srgbClr val="000000"/>
                </a:solidFill>
                <a:latin typeface="Droid Serif"/>
                <a:ea typeface="Droid Serif"/>
                <a:cs typeface="Droid Serif"/>
                <a:sym typeface="Droid Serif"/>
              </a:rPr>
              <a:t>The tablet media query uses slightly longer syntax, by combining both a minimum and a maximum-width media property to define a specific range of screen sizes. 		</a:t>
            </a:r>
            <a:endParaRPr sz="1200">
              <a:solidFill>
                <a:srgbClr val="00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000000"/>
              </a:solidFill>
              <a:latin typeface="Droid Serif"/>
              <a:ea typeface="Droid Serif"/>
              <a:cs typeface="Droid Serif"/>
              <a:sym typeface="Droid Serif"/>
            </a:endParaRPr>
          </a:p>
        </p:txBody>
      </p:sp>
      <p:sp>
        <p:nvSpPr>
          <p:cNvPr id="224" name="Google Shape;224;p33"/>
          <p:cNvSpPr txBox="1"/>
          <p:nvPr/>
        </p:nvSpPr>
        <p:spPr>
          <a:xfrm>
            <a:off x="493775" y="438900"/>
            <a:ext cx="2506200" cy="30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pic>
        <p:nvPicPr>
          <p:cNvPr id="225" name="Google Shape;225;p33"/>
          <p:cNvPicPr preferRelativeResize="0"/>
          <p:nvPr/>
        </p:nvPicPr>
        <p:blipFill>
          <a:blip r:embed="rId3">
            <a:alphaModFix/>
          </a:blip>
          <a:stretch>
            <a:fillRect/>
          </a:stretch>
        </p:blipFill>
        <p:spPr>
          <a:xfrm>
            <a:off x="5995475" y="372650"/>
            <a:ext cx="2453575" cy="1584250"/>
          </a:xfrm>
          <a:prstGeom prst="rect">
            <a:avLst/>
          </a:prstGeom>
          <a:noFill/>
          <a:ln>
            <a:noFill/>
          </a:ln>
        </p:spPr>
      </p:pic>
      <p:pic>
        <p:nvPicPr>
          <p:cNvPr id="226" name="Google Shape;226;p33"/>
          <p:cNvPicPr preferRelativeResize="0"/>
          <p:nvPr/>
        </p:nvPicPr>
        <p:blipFill>
          <a:blip r:embed="rId4">
            <a:alphaModFix/>
          </a:blip>
          <a:stretch>
            <a:fillRect/>
          </a:stretch>
        </p:blipFill>
        <p:spPr>
          <a:xfrm>
            <a:off x="5995475" y="2011500"/>
            <a:ext cx="2708525" cy="1326700"/>
          </a:xfrm>
          <a:prstGeom prst="rect">
            <a:avLst/>
          </a:prstGeom>
          <a:noFill/>
          <a:ln>
            <a:noFill/>
          </a:ln>
        </p:spPr>
      </p:pic>
      <p:pic>
        <p:nvPicPr>
          <p:cNvPr id="227" name="Google Shape;227;p33"/>
          <p:cNvPicPr preferRelativeResize="0"/>
          <p:nvPr/>
        </p:nvPicPr>
        <p:blipFill>
          <a:blip r:embed="rId5">
            <a:alphaModFix/>
          </a:blip>
          <a:stretch>
            <a:fillRect/>
          </a:stretch>
        </p:blipFill>
        <p:spPr>
          <a:xfrm>
            <a:off x="5995475" y="3392800"/>
            <a:ext cx="2245425" cy="1148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33" name="Google Shape;233;p34"/>
          <p:cNvSpPr txBox="1"/>
          <p:nvPr/>
        </p:nvSpPr>
        <p:spPr>
          <a:xfrm>
            <a:off x="703850" y="556275"/>
            <a:ext cx="7523400" cy="40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NOTE: </a:t>
            </a:r>
            <a:r>
              <a:rPr lang="en">
                <a:solidFill>
                  <a:srgbClr val="434343"/>
                </a:solidFill>
                <a:latin typeface="Droid Serif"/>
                <a:ea typeface="Droid Serif"/>
                <a:cs typeface="Droid Serif"/>
                <a:sym typeface="Droid Serif"/>
              </a:rPr>
              <a:t>One quick way to make media/pictures scalable is by using the max-width property with a value of 100%. T</a:t>
            </a:r>
            <a:r>
              <a:rPr lang="en">
                <a:solidFill>
                  <a:srgbClr val="434343"/>
                </a:solidFill>
                <a:latin typeface="Droid Serif"/>
                <a:ea typeface="Droid Serif"/>
                <a:cs typeface="Droid Serif"/>
                <a:sym typeface="Droid Serif"/>
              </a:rPr>
              <a:t>he video player will scale down if it has to, but never scale up to be larger than its original size: </a:t>
            </a:r>
            <a:endParaRPr>
              <a:solidFill>
                <a:srgbClr val="434343"/>
              </a:solidFill>
              <a:latin typeface="Droid Serif"/>
              <a:ea typeface="Droid Serif"/>
              <a:cs typeface="Droid Serif"/>
              <a:sym typeface="Droid Serif"/>
            </a:endParaRPr>
          </a:p>
          <a:p>
            <a:pPr indent="0" lvl="2" marL="0" rtl="0" algn="l">
              <a:spcBef>
                <a:spcPts val="0"/>
              </a:spcBef>
              <a:spcAft>
                <a:spcPts val="0"/>
              </a:spcAft>
              <a:buNone/>
            </a:pPr>
            <a:r>
              <a:t/>
            </a:r>
            <a:endParaRPr sz="24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img, video, canvas {</a:t>
            </a:r>
            <a:endParaRPr sz="1800">
              <a:solidFill>
                <a:srgbClr val="434343"/>
              </a:solidFill>
              <a:latin typeface="Droid Serif"/>
              <a:ea typeface="Droid Serif"/>
              <a:cs typeface="Droid Serif"/>
              <a:sym typeface="Droid Serif"/>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     max-width: 100%;</a:t>
            </a:r>
            <a:endParaRPr sz="18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	height:auto;</a:t>
            </a:r>
            <a:endParaRPr sz="1800">
              <a:solidFill>
                <a:srgbClr val="434343"/>
              </a:solidFill>
              <a:latin typeface="Consolas"/>
              <a:ea typeface="Consolas"/>
              <a:cs typeface="Consolas"/>
              <a:sym typeface="Consolas"/>
            </a:endParaRPr>
          </a:p>
          <a:p>
            <a:pPr indent="0" lvl="2" marL="914400" rtl="0" algn="l">
              <a:spcBef>
                <a:spcPts val="0"/>
              </a:spcBef>
              <a:spcAft>
                <a:spcPts val="0"/>
              </a:spcAft>
              <a:buNone/>
            </a:pPr>
            <a:r>
              <a:rPr lang="en" sz="1800">
                <a:solidFill>
                  <a:srgbClr val="434343"/>
                </a:solidFill>
                <a:latin typeface="Consolas"/>
                <a:ea typeface="Consolas"/>
                <a:cs typeface="Consolas"/>
                <a:sym typeface="Consolas"/>
              </a:rPr>
              <a:t>}</a:t>
            </a:r>
            <a:endParaRPr sz="1800">
              <a:solidFill>
                <a:srgbClr val="434343"/>
              </a:solidFill>
              <a:latin typeface="Consolas"/>
              <a:ea typeface="Consolas"/>
              <a:cs typeface="Consolas"/>
              <a:sym typeface="Consolas"/>
            </a:endParaRPr>
          </a:p>
          <a:p>
            <a:pPr indent="0" lvl="2" marL="0" rtl="0" algn="l">
              <a:spcBef>
                <a:spcPts val="0"/>
              </a:spcBef>
              <a:spcAft>
                <a:spcPts val="0"/>
              </a:spcAft>
              <a:buNone/>
            </a:pPr>
            <a:r>
              <a:t/>
            </a:r>
            <a:endParaRPr sz="1800">
              <a:solidFill>
                <a:srgbClr val="434343"/>
              </a:solidFill>
              <a:latin typeface="Consolas"/>
              <a:ea typeface="Consolas"/>
              <a:cs typeface="Consolas"/>
              <a:sym typeface="Consolas"/>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Creating breakpoints with media queries is an important part of responsive design, it's only the first step to creating responsive layouts.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To create a layout that's truly responsive, you'll need to combine these breakpoints with fluid grids.</a:t>
            </a:r>
            <a:endParaRPr>
              <a:solidFill>
                <a:srgbClr val="434343"/>
              </a:solidFill>
              <a:latin typeface="Consolas"/>
              <a:ea typeface="Consolas"/>
              <a:cs typeface="Consolas"/>
              <a:sym typeface="Consolas"/>
            </a:endParaRPr>
          </a:p>
        </p:txBody>
      </p:sp>
      <p:sp>
        <p:nvSpPr>
          <p:cNvPr id="234" name="Google Shape;234;p34"/>
          <p:cNvSpPr txBox="1"/>
          <p:nvPr/>
        </p:nvSpPr>
        <p:spPr>
          <a:xfrm>
            <a:off x="493775" y="438900"/>
            <a:ext cx="5128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40" name="Google Shape;240;p35"/>
          <p:cNvSpPr txBox="1"/>
          <p:nvPr/>
        </p:nvSpPr>
        <p:spPr>
          <a:xfrm>
            <a:off x="314525" y="233375"/>
            <a:ext cx="8409000" cy="3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Create a new page called </a:t>
            </a:r>
            <a:r>
              <a:rPr lang="en" sz="1800">
                <a:solidFill>
                  <a:srgbClr val="0000FF"/>
                </a:solidFill>
                <a:latin typeface="Droid Serif"/>
                <a:ea typeface="Droid Serif"/>
                <a:cs typeface="Droid Serif"/>
                <a:sym typeface="Droid Serif"/>
              </a:rPr>
              <a:t>breakpoint1.html</a:t>
            </a:r>
            <a:r>
              <a:rPr lang="en" sz="1800">
                <a:solidFill>
                  <a:srgbClr val="434343"/>
                </a:solidFill>
                <a:latin typeface="Droid Serif"/>
                <a:ea typeface="Droid Serif"/>
                <a:cs typeface="Droid Serif"/>
                <a:sym typeface="Droid Serif"/>
              </a:rPr>
              <a:t> and save it to </a:t>
            </a:r>
            <a:r>
              <a:rPr lang="en" sz="1800">
                <a:solidFill>
                  <a:srgbClr val="0000FF"/>
                </a:solidFill>
                <a:latin typeface="Droid Serif"/>
                <a:ea typeface="Droid Serif"/>
                <a:cs typeface="Droid Serif"/>
                <a:sym typeface="Droid Serif"/>
              </a:rPr>
              <a:t>public_html/class-samples/</a:t>
            </a:r>
            <a:endParaRPr sz="1800">
              <a:solidFill>
                <a:srgbClr val="0000FF"/>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0000FF"/>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Create a new page called </a:t>
            </a:r>
            <a:r>
              <a:rPr lang="en" sz="1800">
                <a:solidFill>
                  <a:srgbClr val="0000FF"/>
                </a:solidFill>
                <a:latin typeface="Droid Serif"/>
                <a:ea typeface="Droid Serif"/>
                <a:cs typeface="Droid Serif"/>
                <a:sym typeface="Droid Serif"/>
              </a:rPr>
              <a:t>breakpoint1.css</a:t>
            </a:r>
            <a:r>
              <a:rPr lang="en" sz="1800">
                <a:solidFill>
                  <a:srgbClr val="434343"/>
                </a:solidFill>
                <a:latin typeface="Droid Serif"/>
                <a:ea typeface="Droid Serif"/>
                <a:cs typeface="Droid Serif"/>
                <a:sym typeface="Droid Serif"/>
              </a:rPr>
              <a:t> and save it to </a:t>
            </a:r>
            <a:r>
              <a:rPr lang="en" sz="1800">
                <a:solidFill>
                  <a:srgbClr val="0000FF"/>
                </a:solidFill>
                <a:latin typeface="Droid Serif"/>
                <a:ea typeface="Droid Serif"/>
                <a:cs typeface="Droid Serif"/>
                <a:sym typeface="Droid Serif"/>
              </a:rPr>
              <a:t>public_html/class-samples/css</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 Make a header container and set it to 960px width and height 200px, background color of blue, with text “This is the home page”.</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Set 2 max-width breakpoints with media queries at 960px and 768px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Change the &lt;body&gt; background color to green at the 960px breakpoint</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Change the &lt;body&gt; background color to gray at the 768px breakpoint</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241" name="Google Shape;241;p35"/>
          <p:cNvSpPr txBox="1"/>
          <p:nvPr/>
        </p:nvSpPr>
        <p:spPr>
          <a:xfrm>
            <a:off x="493775" y="438900"/>
            <a:ext cx="68265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 Exercise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9"/>
          <p:cNvSpPr txBox="1"/>
          <p:nvPr>
            <p:ph type="title"/>
          </p:nvPr>
        </p:nvSpPr>
        <p:spPr>
          <a:xfrm>
            <a:off x="3195800" y="91565"/>
            <a:ext cx="2660700" cy="7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7" name="Google Shape;47;p9"/>
          <p:cNvSpPr txBox="1"/>
          <p:nvPr>
            <p:ph idx="1" type="body"/>
          </p:nvPr>
        </p:nvSpPr>
        <p:spPr>
          <a:xfrm>
            <a:off x="1427550" y="514375"/>
            <a:ext cx="7113000" cy="29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000" u="none" cap="none" strike="noStrike">
                <a:solidFill>
                  <a:srgbClr val="434343"/>
                </a:solidFill>
                <a:latin typeface="Droid Serif"/>
                <a:ea typeface="Droid Serif"/>
                <a:cs typeface="Droid Serif"/>
                <a:sym typeface="Droid Serif"/>
              </a:rPr>
              <a:t>Today’s Topics</a:t>
            </a:r>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a:p>
            <a:pPr indent="-342900" lvl="0" marL="342900" marR="0" rtl="0" algn="l">
              <a:lnSpc>
                <a:spcPct val="100000"/>
              </a:lnSpc>
              <a:spcBef>
                <a:spcPts val="0"/>
              </a:spcBef>
              <a:spcAft>
                <a:spcPts val="0"/>
              </a:spcAft>
              <a:buClr>
                <a:srgbClr val="CCCCCC"/>
              </a:buClr>
              <a:buSzPts val="2000"/>
              <a:buFont typeface="Droid Serif"/>
              <a:buChar char="⊡"/>
            </a:pPr>
            <a:r>
              <a:rPr lang="en"/>
              <a:t>Introduction to Responsive Design</a:t>
            </a:r>
            <a:endParaRPr/>
          </a:p>
          <a:p>
            <a:pPr indent="0" lvl="1" marL="457200" marR="0" rtl="0" algn="l">
              <a:lnSpc>
                <a:spcPct val="100000"/>
              </a:lnSpc>
              <a:spcBef>
                <a:spcPts val="0"/>
              </a:spcBef>
              <a:spcAft>
                <a:spcPts val="0"/>
              </a:spcAft>
              <a:buSzPts val="2000"/>
              <a:buChar char="□"/>
            </a:pPr>
            <a:r>
              <a:rPr lang="en"/>
              <a:t>Layouts</a:t>
            </a:r>
            <a:endParaRPr/>
          </a:p>
          <a:p>
            <a:pPr indent="0" lvl="1" marL="457200" marR="0" rtl="0" algn="l">
              <a:lnSpc>
                <a:spcPct val="100000"/>
              </a:lnSpc>
              <a:spcBef>
                <a:spcPts val="0"/>
              </a:spcBef>
              <a:spcAft>
                <a:spcPts val="0"/>
              </a:spcAft>
              <a:buSzPts val="2000"/>
              <a:buChar char="□"/>
            </a:pPr>
            <a:r>
              <a:rPr lang="en"/>
              <a:t>Viewport</a:t>
            </a:r>
            <a:endParaRPr/>
          </a:p>
          <a:p>
            <a:pPr indent="0" lvl="1" marL="457200" marR="0" rtl="0" algn="l">
              <a:lnSpc>
                <a:spcPct val="100000"/>
              </a:lnSpc>
              <a:spcBef>
                <a:spcPts val="0"/>
              </a:spcBef>
              <a:spcAft>
                <a:spcPts val="0"/>
              </a:spcAft>
              <a:buSzPts val="2000"/>
              <a:buChar char="□"/>
            </a:pPr>
            <a:r>
              <a:rPr lang="en"/>
              <a:t>Media Queries </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Intro to Bootstrap and Frameworks</a:t>
            </a:r>
            <a:endParaRPr/>
          </a:p>
          <a:p>
            <a:pPr indent="0" lvl="1" marL="457200" marR="0" rtl="0" algn="l">
              <a:lnSpc>
                <a:spcPct val="100000"/>
              </a:lnSpc>
              <a:spcBef>
                <a:spcPts val="0"/>
              </a:spcBef>
              <a:spcAft>
                <a:spcPts val="0"/>
              </a:spcAft>
              <a:buClr>
                <a:srgbClr val="CCCCCC"/>
              </a:buClr>
              <a:buSzPts val="2000"/>
              <a:buFont typeface="Droid Serif"/>
              <a:buChar char="□"/>
            </a:pPr>
            <a:r>
              <a:rPr lang="en"/>
              <a:t>Headings and Text</a:t>
            </a:r>
            <a:endParaRPr/>
          </a:p>
          <a:p>
            <a:pPr indent="0" lvl="1" marL="457200" marR="0" rtl="0" algn="l">
              <a:lnSpc>
                <a:spcPct val="100000"/>
              </a:lnSpc>
              <a:spcBef>
                <a:spcPts val="0"/>
              </a:spcBef>
              <a:spcAft>
                <a:spcPts val="0"/>
              </a:spcAft>
              <a:buSzPts val="2000"/>
              <a:buChar char="□"/>
            </a:pPr>
            <a:r>
              <a:rPr lang="en"/>
              <a:t>Forms</a:t>
            </a:r>
            <a:endParaRPr/>
          </a:p>
          <a:p>
            <a:pPr indent="0" lvl="1" marL="457200" marR="0" rtl="0" algn="l">
              <a:lnSpc>
                <a:spcPct val="100000"/>
              </a:lnSpc>
              <a:spcBef>
                <a:spcPts val="0"/>
              </a:spcBef>
              <a:spcAft>
                <a:spcPts val="0"/>
              </a:spcAft>
              <a:buSzPts val="2000"/>
              <a:buChar char="□"/>
            </a:pPr>
            <a:r>
              <a:rPr lang="en"/>
              <a:t>Splash Page</a:t>
            </a:r>
            <a:endParaRPr/>
          </a:p>
          <a:p>
            <a:pPr indent="457200" lvl="0" marL="0" marR="0" rtl="0" algn="l">
              <a:lnSpc>
                <a:spcPct val="100000"/>
              </a:lnSpc>
              <a:spcBef>
                <a:spcPts val="0"/>
              </a:spcBef>
              <a:spcAft>
                <a:spcPts val="0"/>
              </a:spcAft>
              <a:buNone/>
            </a:pPr>
            <a:r>
              <a:t/>
            </a:r>
            <a:endParaRPr/>
          </a:p>
          <a:p>
            <a:pPr indent="45720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47" name="Google Shape;247;p36"/>
          <p:cNvSpPr txBox="1"/>
          <p:nvPr/>
        </p:nvSpPr>
        <p:spPr>
          <a:xfrm>
            <a:off x="688925" y="384825"/>
            <a:ext cx="7523400" cy="40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rgbClr val="CCCCCC"/>
              </a:buClr>
              <a:buSzPts val="1800"/>
              <a:buFont typeface="Droid Serif"/>
              <a:buChar char="⊡"/>
            </a:pPr>
            <a:r>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248" name="Google Shape;248;p36"/>
          <p:cNvSpPr txBox="1"/>
          <p:nvPr/>
        </p:nvSpPr>
        <p:spPr>
          <a:xfrm>
            <a:off x="493775" y="438900"/>
            <a:ext cx="68265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 Exercise 1</a:t>
            </a:r>
            <a:endParaRPr/>
          </a:p>
        </p:txBody>
      </p:sp>
      <p:pic>
        <p:nvPicPr>
          <p:cNvPr id="249" name="Google Shape;249;p36"/>
          <p:cNvPicPr preferRelativeResize="0"/>
          <p:nvPr/>
        </p:nvPicPr>
        <p:blipFill>
          <a:blip r:embed="rId3">
            <a:alphaModFix/>
          </a:blip>
          <a:stretch>
            <a:fillRect/>
          </a:stretch>
        </p:blipFill>
        <p:spPr>
          <a:xfrm>
            <a:off x="370275" y="1218300"/>
            <a:ext cx="2950499" cy="2240525"/>
          </a:xfrm>
          <a:prstGeom prst="rect">
            <a:avLst/>
          </a:prstGeom>
          <a:noFill/>
          <a:ln>
            <a:noFill/>
          </a:ln>
        </p:spPr>
      </p:pic>
      <p:pic>
        <p:nvPicPr>
          <p:cNvPr id="250" name="Google Shape;250;p36"/>
          <p:cNvPicPr preferRelativeResize="0"/>
          <p:nvPr/>
        </p:nvPicPr>
        <p:blipFill>
          <a:blip r:embed="rId4">
            <a:alphaModFix/>
          </a:blip>
          <a:stretch>
            <a:fillRect/>
          </a:stretch>
        </p:blipFill>
        <p:spPr>
          <a:xfrm>
            <a:off x="3467175" y="1203650"/>
            <a:ext cx="2108675" cy="2736201"/>
          </a:xfrm>
          <a:prstGeom prst="rect">
            <a:avLst/>
          </a:prstGeom>
          <a:noFill/>
          <a:ln>
            <a:noFill/>
          </a:ln>
        </p:spPr>
      </p:pic>
      <p:pic>
        <p:nvPicPr>
          <p:cNvPr id="251" name="Google Shape;251;p36"/>
          <p:cNvPicPr preferRelativeResize="0"/>
          <p:nvPr/>
        </p:nvPicPr>
        <p:blipFill>
          <a:blip r:embed="rId5">
            <a:alphaModFix/>
          </a:blip>
          <a:stretch>
            <a:fillRect/>
          </a:stretch>
        </p:blipFill>
        <p:spPr>
          <a:xfrm>
            <a:off x="5683681" y="1210538"/>
            <a:ext cx="2794625" cy="243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57" name="Google Shape;257;p37"/>
          <p:cNvSpPr txBox="1"/>
          <p:nvPr/>
        </p:nvSpPr>
        <p:spPr>
          <a:xfrm>
            <a:off x="688925" y="384825"/>
            <a:ext cx="7523400" cy="40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Create a new page called </a:t>
            </a:r>
            <a:r>
              <a:rPr lang="en">
                <a:solidFill>
                  <a:srgbClr val="0000FF"/>
                </a:solidFill>
                <a:latin typeface="Droid Serif"/>
                <a:ea typeface="Droid Serif"/>
                <a:cs typeface="Droid Serif"/>
                <a:sym typeface="Droid Serif"/>
              </a:rPr>
              <a:t>breakpoint2.html</a:t>
            </a:r>
            <a:r>
              <a:rPr lang="en">
                <a:solidFill>
                  <a:srgbClr val="434343"/>
                </a:solidFill>
                <a:latin typeface="Droid Serif"/>
                <a:ea typeface="Droid Serif"/>
                <a:cs typeface="Droid Serif"/>
                <a:sym typeface="Droid Serif"/>
              </a:rPr>
              <a:t> and save it to </a:t>
            </a:r>
            <a:r>
              <a:rPr lang="en">
                <a:solidFill>
                  <a:srgbClr val="0000FF"/>
                </a:solidFill>
                <a:latin typeface="Droid Serif"/>
                <a:ea typeface="Droid Serif"/>
                <a:cs typeface="Droid Serif"/>
                <a:sym typeface="Droid Serif"/>
              </a:rPr>
              <a:t>public_html/class-samples/</a:t>
            </a:r>
            <a:endParaRPr>
              <a:solidFill>
                <a:srgbClr val="0000FF"/>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0000FF"/>
              </a:solidFill>
              <a:latin typeface="Droid Serif"/>
              <a:ea typeface="Droid Serif"/>
              <a:cs typeface="Droid Serif"/>
              <a:sym typeface="Droid Serif"/>
            </a:endParaRPr>
          </a:p>
          <a:p>
            <a:pPr indent="-317500" lvl="0" marL="457200" rtl="0" algn="l">
              <a:spcBef>
                <a:spcPts val="0"/>
              </a:spcBef>
              <a:spcAft>
                <a:spcPts val="0"/>
              </a:spcAft>
              <a:buClr>
                <a:schemeClr val="lt2"/>
              </a:buClr>
              <a:buSzPts val="1400"/>
              <a:buFont typeface="Droid Serif"/>
              <a:buChar char="⊡"/>
            </a:pPr>
            <a:r>
              <a:rPr lang="en">
                <a:solidFill>
                  <a:srgbClr val="434343"/>
                </a:solidFill>
                <a:latin typeface="Droid Serif"/>
                <a:ea typeface="Droid Serif"/>
                <a:cs typeface="Droid Serif"/>
                <a:sym typeface="Droid Serif"/>
              </a:rPr>
              <a:t>Create a new page called </a:t>
            </a:r>
            <a:r>
              <a:rPr lang="en">
                <a:solidFill>
                  <a:srgbClr val="0000FF"/>
                </a:solidFill>
                <a:latin typeface="Droid Serif"/>
                <a:ea typeface="Droid Serif"/>
                <a:cs typeface="Droid Serif"/>
                <a:sym typeface="Droid Serif"/>
              </a:rPr>
              <a:t>breakpoint2.css</a:t>
            </a:r>
            <a:r>
              <a:rPr lang="en">
                <a:solidFill>
                  <a:srgbClr val="434343"/>
                </a:solidFill>
                <a:latin typeface="Droid Serif"/>
                <a:ea typeface="Droid Serif"/>
                <a:cs typeface="Droid Serif"/>
                <a:sym typeface="Droid Serif"/>
              </a:rPr>
              <a:t> and save it to </a:t>
            </a:r>
            <a:r>
              <a:rPr lang="en">
                <a:solidFill>
                  <a:srgbClr val="0000FF"/>
                </a:solidFill>
                <a:latin typeface="Droid Serif"/>
                <a:ea typeface="Droid Serif"/>
                <a:cs typeface="Droid Serif"/>
                <a:sym typeface="Droid Serif"/>
              </a:rPr>
              <a:t>public_html/class-samples/css</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 Make a container and set it to 1024px width</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Create 2 articles that have a 512px width one, with a gray background and one with a black background, displayed side by side</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Stack them at the 960px breakpoint and below</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Set 3 max-width breakpoints with media queries make the box size </a:t>
            </a:r>
            <a:r>
              <a:rPr lang="en">
                <a:solidFill>
                  <a:srgbClr val="434343"/>
                </a:solidFill>
                <a:latin typeface="Droid Serif"/>
                <a:ea typeface="Droid Serif"/>
                <a:cs typeface="Droid Serif"/>
                <a:sym typeface="Droid Serif"/>
              </a:rPr>
              <a:t>height</a:t>
            </a:r>
            <a:r>
              <a:rPr lang="en">
                <a:solidFill>
                  <a:srgbClr val="434343"/>
                </a:solidFill>
                <a:latin typeface="Droid Serif"/>
                <a:ea typeface="Droid Serif"/>
                <a:cs typeface="Droid Serif"/>
                <a:sym typeface="Droid Serif"/>
              </a:rPr>
              <a:t> larger at each point</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CCCCCC"/>
              </a:buClr>
              <a:buSzPts val="1400"/>
              <a:buFont typeface="Droid Serif"/>
              <a:buChar char="⊡"/>
            </a:pPr>
            <a:r>
              <a:rPr lang="en">
                <a:solidFill>
                  <a:srgbClr val="434343"/>
                </a:solidFill>
                <a:latin typeface="Droid Serif"/>
                <a:ea typeface="Droid Serif"/>
                <a:cs typeface="Droid Serif"/>
                <a:sym typeface="Droid Serif"/>
              </a:rPr>
              <a:t>Make the font size larger each time </a:t>
            </a:r>
            <a:r>
              <a:rPr lang="en">
                <a:solidFill>
                  <a:srgbClr val="434343"/>
                </a:solidFill>
                <a:latin typeface="Droid Serif"/>
                <a:ea typeface="Droid Serif"/>
                <a:cs typeface="Droid Serif"/>
                <a:sym typeface="Droid Serif"/>
              </a:rPr>
              <a:t>at the 960px breakpoint and below</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258" name="Google Shape;258;p37"/>
          <p:cNvSpPr txBox="1"/>
          <p:nvPr/>
        </p:nvSpPr>
        <p:spPr>
          <a:xfrm>
            <a:off x="493775" y="438900"/>
            <a:ext cx="68265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 Exercise 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64" name="Google Shape;264;p38"/>
          <p:cNvSpPr txBox="1"/>
          <p:nvPr/>
        </p:nvSpPr>
        <p:spPr>
          <a:xfrm>
            <a:off x="688925" y="384825"/>
            <a:ext cx="7523400" cy="8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265" name="Google Shape;265;p38"/>
          <p:cNvSpPr txBox="1"/>
          <p:nvPr/>
        </p:nvSpPr>
        <p:spPr>
          <a:xfrm>
            <a:off x="493775" y="438900"/>
            <a:ext cx="68265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Flexible Media &amp; Breakpoints Exercise 2</a:t>
            </a:r>
            <a:endParaRPr/>
          </a:p>
        </p:txBody>
      </p:sp>
      <p:pic>
        <p:nvPicPr>
          <p:cNvPr id="266" name="Google Shape;266;p38"/>
          <p:cNvPicPr preferRelativeResize="0"/>
          <p:nvPr/>
        </p:nvPicPr>
        <p:blipFill>
          <a:blip r:embed="rId3">
            <a:alphaModFix/>
          </a:blip>
          <a:stretch>
            <a:fillRect/>
          </a:stretch>
        </p:blipFill>
        <p:spPr>
          <a:xfrm>
            <a:off x="338564" y="1014101"/>
            <a:ext cx="3251936" cy="3000351"/>
          </a:xfrm>
          <a:prstGeom prst="rect">
            <a:avLst/>
          </a:prstGeom>
          <a:noFill/>
          <a:ln>
            <a:noFill/>
          </a:ln>
        </p:spPr>
      </p:pic>
      <p:pic>
        <p:nvPicPr>
          <p:cNvPr id="267" name="Google Shape;267;p38"/>
          <p:cNvPicPr preferRelativeResize="0"/>
          <p:nvPr/>
        </p:nvPicPr>
        <p:blipFill>
          <a:blip r:embed="rId4">
            <a:alphaModFix/>
          </a:blip>
          <a:stretch>
            <a:fillRect/>
          </a:stretch>
        </p:blipFill>
        <p:spPr>
          <a:xfrm>
            <a:off x="3347225" y="1014100"/>
            <a:ext cx="2729250" cy="3221876"/>
          </a:xfrm>
          <a:prstGeom prst="rect">
            <a:avLst/>
          </a:prstGeom>
          <a:noFill/>
          <a:ln>
            <a:noFill/>
          </a:ln>
        </p:spPr>
      </p:pic>
      <p:pic>
        <p:nvPicPr>
          <p:cNvPr id="268" name="Google Shape;268;p38"/>
          <p:cNvPicPr preferRelativeResize="0"/>
          <p:nvPr/>
        </p:nvPicPr>
        <p:blipFill>
          <a:blip r:embed="rId5">
            <a:alphaModFix/>
          </a:blip>
          <a:stretch>
            <a:fillRect/>
          </a:stretch>
        </p:blipFill>
        <p:spPr>
          <a:xfrm>
            <a:off x="6370725" y="1014100"/>
            <a:ext cx="2172990" cy="3618676"/>
          </a:xfrm>
          <a:prstGeom prst="rect">
            <a:avLst/>
          </a:prstGeom>
          <a:noFill/>
          <a:ln>
            <a:noFill/>
          </a:ln>
        </p:spPr>
      </p:pic>
      <p:sp>
        <p:nvSpPr>
          <p:cNvPr id="269" name="Google Shape;269;p38"/>
          <p:cNvSpPr txBox="1"/>
          <p:nvPr/>
        </p:nvSpPr>
        <p:spPr>
          <a:xfrm>
            <a:off x="688925" y="3302275"/>
            <a:ext cx="12939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1024px</a:t>
            </a:r>
            <a:endParaRPr/>
          </a:p>
        </p:txBody>
      </p:sp>
      <p:sp>
        <p:nvSpPr>
          <p:cNvPr id="270" name="Google Shape;270;p38"/>
          <p:cNvSpPr txBox="1"/>
          <p:nvPr/>
        </p:nvSpPr>
        <p:spPr>
          <a:xfrm>
            <a:off x="3837975" y="3302275"/>
            <a:ext cx="12939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960</a:t>
            </a:r>
            <a:r>
              <a:rPr b="1" lang="en" sz="2400">
                <a:solidFill>
                  <a:srgbClr val="434343"/>
                </a:solidFill>
                <a:latin typeface="Droid Serif"/>
                <a:ea typeface="Droid Serif"/>
                <a:cs typeface="Droid Serif"/>
                <a:sym typeface="Droid Serif"/>
              </a:rPr>
              <a:t>px</a:t>
            </a:r>
            <a:endParaRPr/>
          </a:p>
        </p:txBody>
      </p:sp>
      <p:sp>
        <p:nvSpPr>
          <p:cNvPr id="271" name="Google Shape;271;p38"/>
          <p:cNvSpPr txBox="1"/>
          <p:nvPr/>
        </p:nvSpPr>
        <p:spPr>
          <a:xfrm>
            <a:off x="6957200" y="3302275"/>
            <a:ext cx="12939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680</a:t>
            </a:r>
            <a:r>
              <a:rPr b="1" lang="en" sz="2400">
                <a:solidFill>
                  <a:srgbClr val="434343"/>
                </a:solidFill>
                <a:latin typeface="Droid Serif"/>
                <a:ea typeface="Droid Serif"/>
                <a:cs typeface="Droid Serif"/>
                <a:sym typeface="Droid Serif"/>
              </a:rPr>
              <a:t>px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77" name="Google Shape;277;p39"/>
          <p:cNvSpPr txBox="1"/>
          <p:nvPr/>
        </p:nvSpPr>
        <p:spPr>
          <a:xfrm>
            <a:off x="439750" y="630775"/>
            <a:ext cx="70707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Modify the flexible layout and make it responsive</a:t>
            </a:r>
            <a:endParaRPr b="1" sz="1800">
              <a:solidFill>
                <a:srgbClr val="434343"/>
              </a:solidFill>
              <a:latin typeface="Droid Serif"/>
              <a:ea typeface="Droid Serif"/>
              <a:cs typeface="Droid Serif"/>
              <a:sym typeface="Droid Serif"/>
            </a:endParaRPr>
          </a:p>
          <a:p>
            <a:pPr indent="-304800" lvl="0" marL="457200" rtl="0" algn="l">
              <a:spcBef>
                <a:spcPts val="0"/>
              </a:spcBef>
              <a:spcAft>
                <a:spcPts val="0"/>
              </a:spcAft>
              <a:buClr>
                <a:srgbClr val="CCCCCC"/>
              </a:buClr>
              <a:buSzPts val="1200"/>
              <a:buFont typeface="Droid Serif"/>
              <a:buChar char="⊡"/>
            </a:pPr>
            <a:r>
              <a:rPr lang="en" sz="1200">
                <a:solidFill>
                  <a:srgbClr val="0000FF"/>
                </a:solidFill>
                <a:latin typeface="Droid Serif"/>
                <a:ea typeface="Droid Serif"/>
                <a:cs typeface="Droid Serif"/>
                <a:sym typeface="Droid Serif"/>
              </a:rPr>
              <a:t>Save flexiblelayout.html as public_html/class-samples/responsivelayout.html</a:t>
            </a:r>
            <a:endParaRPr sz="1200">
              <a:solidFill>
                <a:srgbClr val="0000FF"/>
              </a:solidFill>
              <a:latin typeface="Droid Serif"/>
              <a:ea typeface="Droid Serif"/>
              <a:cs typeface="Droid Serif"/>
              <a:sym typeface="Droid Serif"/>
            </a:endParaRPr>
          </a:p>
          <a:p>
            <a:pPr indent="-304800" lvl="0" marL="457200" rtl="0" algn="l">
              <a:spcBef>
                <a:spcPts val="0"/>
              </a:spcBef>
              <a:spcAft>
                <a:spcPts val="0"/>
              </a:spcAft>
              <a:buClr>
                <a:srgbClr val="0000FF"/>
              </a:buClr>
              <a:buSzPts val="1200"/>
              <a:buFont typeface="Droid Serif"/>
              <a:buChar char="⊡"/>
            </a:pPr>
            <a:r>
              <a:rPr lang="en" sz="1200">
                <a:solidFill>
                  <a:srgbClr val="0000FF"/>
                </a:solidFill>
                <a:latin typeface="Droid Serif"/>
                <a:ea typeface="Droid Serif"/>
                <a:cs typeface="Droid Serif"/>
                <a:sym typeface="Droid Serif"/>
              </a:rPr>
              <a:t>Save the css page to public_html/class-samples/css/responsivelayout.css</a:t>
            </a:r>
            <a:endParaRPr sz="1200">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latin typeface="Droid Serif"/>
                <a:ea typeface="Droid Serif"/>
                <a:cs typeface="Droid Serif"/>
                <a:sym typeface="Droid Serif"/>
              </a:rPr>
              <a:t>Add </a:t>
            </a:r>
            <a:r>
              <a:rPr lang="en">
                <a:solidFill>
                  <a:srgbClr val="0000FF"/>
                </a:solidFill>
                <a:latin typeface="Droid Serif"/>
                <a:ea typeface="Droid Serif"/>
                <a:cs typeface="Droid Serif"/>
                <a:sym typeface="Droid Serif"/>
              </a:rPr>
              <a:t>@Media </a:t>
            </a:r>
            <a:r>
              <a:rPr lang="en">
                <a:latin typeface="Droid Serif"/>
                <a:ea typeface="Droid Serif"/>
                <a:cs typeface="Droid Serif"/>
                <a:sym typeface="Droid Serif"/>
              </a:rPr>
              <a:t>Breakpoints</a:t>
            </a:r>
            <a:r>
              <a:rPr lang="en">
                <a:solidFill>
                  <a:srgbClr val="0000FF"/>
                </a:solidFill>
                <a:latin typeface="Droid Serif"/>
                <a:ea typeface="Droid Serif"/>
                <a:cs typeface="Droid Serif"/>
                <a:sym typeface="Droid Serif"/>
              </a:rPr>
              <a:t> </a:t>
            </a:r>
            <a:r>
              <a:rPr lang="en">
                <a:latin typeface="Droid Serif"/>
                <a:ea typeface="Droid Serif"/>
                <a:cs typeface="Droid Serif"/>
                <a:sym typeface="Droid Serif"/>
              </a:rPr>
              <a:t>(hint: 959px and 774px) to collapse images</a:t>
            </a:r>
            <a:endParaRPr>
              <a:latin typeface="Droid Serif"/>
              <a:ea typeface="Droid Serif"/>
              <a:cs typeface="Droid Serif"/>
              <a:sym typeface="Droid Serif"/>
            </a:endParaRPr>
          </a:p>
          <a:p>
            <a:pPr indent="0" lvl="0" marL="0" rtl="0" algn="l">
              <a:spcBef>
                <a:spcPts val="0"/>
              </a:spcBef>
              <a:spcAft>
                <a:spcPts val="0"/>
              </a:spcAft>
              <a:buNone/>
            </a:pPr>
            <a:r>
              <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a:solidFill>
                  <a:srgbClr val="0000FF"/>
                </a:solidFill>
                <a:latin typeface="Droid Serif"/>
                <a:ea typeface="Droid Serif"/>
                <a:cs typeface="Droid Serif"/>
                <a:sym typeface="Droid Serif"/>
              </a:rPr>
              <a:t>At 959px</a:t>
            </a:r>
            <a:endParaRPr sz="24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pic>
        <p:nvPicPr>
          <p:cNvPr id="278" name="Google Shape;278;p39"/>
          <p:cNvPicPr preferRelativeResize="0"/>
          <p:nvPr/>
        </p:nvPicPr>
        <p:blipFill>
          <a:blip r:embed="rId3">
            <a:alphaModFix/>
          </a:blip>
          <a:stretch>
            <a:fillRect/>
          </a:stretch>
        </p:blipFill>
        <p:spPr>
          <a:xfrm>
            <a:off x="2025201" y="1862300"/>
            <a:ext cx="2676874" cy="2793875"/>
          </a:xfrm>
          <a:prstGeom prst="rect">
            <a:avLst/>
          </a:prstGeom>
          <a:noFill/>
          <a:ln>
            <a:noFill/>
          </a:ln>
        </p:spPr>
      </p:pic>
      <p:pic>
        <p:nvPicPr>
          <p:cNvPr id="279" name="Google Shape;279;p39"/>
          <p:cNvPicPr preferRelativeResize="0"/>
          <p:nvPr/>
        </p:nvPicPr>
        <p:blipFill>
          <a:blip r:embed="rId4">
            <a:alphaModFix/>
          </a:blip>
          <a:stretch>
            <a:fillRect/>
          </a:stretch>
        </p:blipFill>
        <p:spPr>
          <a:xfrm>
            <a:off x="7405150" y="448775"/>
            <a:ext cx="903575" cy="4397749"/>
          </a:xfrm>
          <a:prstGeom prst="rect">
            <a:avLst/>
          </a:prstGeom>
          <a:noFill/>
          <a:ln>
            <a:noFill/>
          </a:ln>
        </p:spPr>
      </p:pic>
      <p:sp>
        <p:nvSpPr>
          <p:cNvPr id="280" name="Google Shape;280;p39"/>
          <p:cNvSpPr txBox="1"/>
          <p:nvPr/>
        </p:nvSpPr>
        <p:spPr>
          <a:xfrm>
            <a:off x="5844250" y="2655150"/>
            <a:ext cx="1560900" cy="3915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FF"/>
                </a:solidFill>
                <a:latin typeface="Droid Serif"/>
                <a:ea typeface="Droid Serif"/>
                <a:cs typeface="Droid Serif"/>
                <a:sym typeface="Droid Serif"/>
              </a:rPr>
              <a:t>At 774px</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0"/>
          <p:cNvSpPr txBox="1"/>
          <p:nvPr>
            <p:ph idx="1" type="body"/>
          </p:nvPr>
        </p:nvSpPr>
        <p:spPr>
          <a:xfrm>
            <a:off x="987350" y="2161800"/>
            <a:ext cx="71850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0" lang="en" sz="3600">
                <a:solidFill>
                  <a:srgbClr val="FF9900"/>
                </a:solidFill>
              </a:rPr>
              <a:t>Bootstrap &amp; Frameworks</a:t>
            </a:r>
            <a:endParaRPr i="0" sz="3600">
              <a:solidFill>
                <a:srgbClr val="FF9900"/>
              </a:solidFill>
            </a:endParaRPr>
          </a:p>
          <a:p>
            <a:pPr indent="114300" lvl="0" marL="0" rtl="0" algn="ctr">
              <a:spcBef>
                <a:spcPts val="0"/>
              </a:spcBef>
              <a:spcAft>
                <a:spcPts val="0"/>
              </a:spcAft>
              <a:buNone/>
            </a:pPr>
            <a:r>
              <a:rPr lang="en" sz="3600">
                <a:solidFill>
                  <a:srgbClr val="FFC200"/>
                </a:solidFill>
              </a:rPr>
              <a:t> </a:t>
            </a:r>
            <a:endParaRPr sz="3600">
              <a:solidFill>
                <a:srgbClr val="FFC200"/>
              </a:solidFill>
            </a:endParaRPr>
          </a:p>
        </p:txBody>
      </p:sp>
      <p:grpSp>
        <p:nvGrpSpPr>
          <p:cNvPr id="286" name="Google Shape;286;p40"/>
          <p:cNvGrpSpPr/>
          <p:nvPr/>
        </p:nvGrpSpPr>
        <p:grpSpPr>
          <a:xfrm>
            <a:off x="4233561" y="499007"/>
            <a:ext cx="677029" cy="1103926"/>
            <a:chOff x="6730350" y="2315900"/>
            <a:chExt cx="257700" cy="420175"/>
          </a:xfrm>
        </p:grpSpPr>
        <p:sp>
          <p:nvSpPr>
            <p:cNvPr id="287" name="Google Shape;287;p40"/>
            <p:cNvSpPr/>
            <p:nvPr/>
          </p:nvSpPr>
          <p:spPr>
            <a:xfrm>
              <a:off x="6807900" y="26712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88" name="Google Shape;288;p40"/>
            <p:cNvSpPr/>
            <p:nvPr/>
          </p:nvSpPr>
          <p:spPr>
            <a:xfrm>
              <a:off x="6807900" y="26364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89" name="Google Shape;289;p40"/>
            <p:cNvSpPr/>
            <p:nvPr/>
          </p:nvSpPr>
          <p:spPr>
            <a:xfrm>
              <a:off x="6807900" y="2706075"/>
              <a:ext cx="102600" cy="30000"/>
            </a:xfrm>
            <a:custGeom>
              <a:rect b="b" l="l" r="r" t="t"/>
              <a:pathLst>
                <a:path extrusionOk="0" h="120000" w="120000">
                  <a:moveTo>
                    <a:pt x="29" y="0"/>
                  </a:moveTo>
                  <a:lnTo>
                    <a:pt x="29" y="17142"/>
                  </a:lnTo>
                  <a:lnTo>
                    <a:pt x="730" y="31879"/>
                  </a:lnTo>
                  <a:lnTo>
                    <a:pt x="2865" y="46516"/>
                  </a:lnTo>
                  <a:lnTo>
                    <a:pt x="5730" y="58746"/>
                  </a:lnTo>
                  <a:lnTo>
                    <a:pt x="10029" y="66165"/>
                  </a:lnTo>
                  <a:lnTo>
                    <a:pt x="55000" y="117493"/>
                  </a:lnTo>
                  <a:lnTo>
                    <a:pt x="60000" y="120000"/>
                  </a:lnTo>
                  <a:lnTo>
                    <a:pt x="65000" y="117493"/>
                  </a:lnTo>
                  <a:lnTo>
                    <a:pt x="110000" y="66165"/>
                  </a:lnTo>
                  <a:lnTo>
                    <a:pt x="114269" y="58746"/>
                  </a:lnTo>
                  <a:lnTo>
                    <a:pt x="117134" y="46516"/>
                  </a:lnTo>
                  <a:lnTo>
                    <a:pt x="119269" y="31879"/>
                  </a:lnTo>
                  <a:lnTo>
                    <a:pt x="120000" y="17142"/>
                  </a:lnTo>
                  <a:lnTo>
                    <a:pt x="120000"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90" name="Google Shape;290;p40"/>
            <p:cNvSpPr/>
            <p:nvPr/>
          </p:nvSpPr>
          <p:spPr>
            <a:xfrm>
              <a:off x="6811575" y="2463675"/>
              <a:ext cx="95400" cy="160500"/>
            </a:xfrm>
            <a:custGeom>
              <a:rect b="b" l="l" r="r" t="t"/>
              <a:pathLst>
                <a:path extrusionOk="0" h="120000" w="120000">
                  <a:moveTo>
                    <a:pt x="59984" y="0"/>
                  </a:moveTo>
                  <a:lnTo>
                    <a:pt x="29220" y="15523"/>
                  </a:lnTo>
                  <a:lnTo>
                    <a:pt x="26922" y="16419"/>
                  </a:lnTo>
                  <a:lnTo>
                    <a:pt x="24623" y="16886"/>
                  </a:lnTo>
                  <a:lnTo>
                    <a:pt x="21537" y="16419"/>
                  </a:lnTo>
                  <a:lnTo>
                    <a:pt x="19239" y="15523"/>
                  </a:lnTo>
                  <a:lnTo>
                    <a:pt x="0" y="5940"/>
                  </a:lnTo>
                  <a:lnTo>
                    <a:pt x="41532" y="119981"/>
                  </a:lnTo>
                  <a:lnTo>
                    <a:pt x="78436" y="119981"/>
                  </a:lnTo>
                  <a:lnTo>
                    <a:pt x="119968" y="5940"/>
                  </a:lnTo>
                  <a:lnTo>
                    <a:pt x="100760" y="15523"/>
                  </a:lnTo>
                  <a:lnTo>
                    <a:pt x="98430" y="16419"/>
                  </a:lnTo>
                  <a:lnTo>
                    <a:pt x="95376" y="16886"/>
                  </a:lnTo>
                  <a:lnTo>
                    <a:pt x="93046" y="16419"/>
                  </a:lnTo>
                  <a:lnTo>
                    <a:pt x="90747" y="15523"/>
                  </a:lnTo>
                  <a:lnTo>
                    <a:pt x="59984"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291" name="Google Shape;291;p40"/>
            <p:cNvSpPr/>
            <p:nvPr/>
          </p:nvSpPr>
          <p:spPr>
            <a:xfrm>
              <a:off x="6730350" y="2315900"/>
              <a:ext cx="257700" cy="308400"/>
            </a:xfrm>
            <a:custGeom>
              <a:rect b="b" l="l" r="r" t="t"/>
              <a:pathLst>
                <a:path extrusionOk="0" h="120000" w="120000">
                  <a:moveTo>
                    <a:pt x="60000" y="9"/>
                  </a:moveTo>
                  <a:lnTo>
                    <a:pt x="53748" y="243"/>
                  </a:lnTo>
                  <a:lnTo>
                    <a:pt x="48055" y="953"/>
                  </a:lnTo>
                  <a:lnTo>
                    <a:pt x="42083" y="2383"/>
                  </a:lnTo>
                  <a:lnTo>
                    <a:pt x="36682" y="4047"/>
                  </a:lnTo>
                  <a:lnTo>
                    <a:pt x="31571" y="6187"/>
                  </a:lnTo>
                  <a:lnTo>
                    <a:pt x="26449" y="8561"/>
                  </a:lnTo>
                  <a:lnTo>
                    <a:pt x="21897" y="11411"/>
                  </a:lnTo>
                  <a:lnTo>
                    <a:pt x="17636" y="14738"/>
                  </a:lnTo>
                  <a:lnTo>
                    <a:pt x="13946" y="18299"/>
                  </a:lnTo>
                  <a:lnTo>
                    <a:pt x="10244" y="22102"/>
                  </a:lnTo>
                  <a:lnTo>
                    <a:pt x="7403" y="26140"/>
                  </a:lnTo>
                  <a:lnTo>
                    <a:pt x="4842" y="30654"/>
                  </a:lnTo>
                  <a:lnTo>
                    <a:pt x="2852" y="35168"/>
                  </a:lnTo>
                  <a:lnTo>
                    <a:pt x="1431" y="39925"/>
                  </a:lnTo>
                  <a:lnTo>
                    <a:pt x="582" y="44916"/>
                  </a:lnTo>
                  <a:lnTo>
                    <a:pt x="11" y="50140"/>
                  </a:lnTo>
                  <a:lnTo>
                    <a:pt x="291" y="52757"/>
                  </a:lnTo>
                  <a:lnTo>
                    <a:pt x="582" y="55364"/>
                  </a:lnTo>
                  <a:lnTo>
                    <a:pt x="1431" y="60355"/>
                  </a:lnTo>
                  <a:lnTo>
                    <a:pt x="2852" y="65112"/>
                  </a:lnTo>
                  <a:lnTo>
                    <a:pt x="4842" y="69383"/>
                  </a:lnTo>
                  <a:lnTo>
                    <a:pt x="7403" y="73663"/>
                  </a:lnTo>
                  <a:lnTo>
                    <a:pt x="9965" y="77467"/>
                  </a:lnTo>
                  <a:lnTo>
                    <a:pt x="12805" y="81261"/>
                  </a:lnTo>
                  <a:lnTo>
                    <a:pt x="15937" y="85065"/>
                  </a:lnTo>
                  <a:lnTo>
                    <a:pt x="22188" y="92672"/>
                  </a:lnTo>
                  <a:lnTo>
                    <a:pt x="25029" y="96710"/>
                  </a:lnTo>
                  <a:lnTo>
                    <a:pt x="27869" y="100747"/>
                  </a:lnTo>
                  <a:lnTo>
                    <a:pt x="30430" y="105027"/>
                  </a:lnTo>
                  <a:lnTo>
                    <a:pt x="32712" y="109775"/>
                  </a:lnTo>
                  <a:lnTo>
                    <a:pt x="34691" y="114766"/>
                  </a:lnTo>
                  <a:lnTo>
                    <a:pt x="36123" y="119990"/>
                  </a:lnTo>
                  <a:lnTo>
                    <a:pt x="47485" y="119990"/>
                  </a:lnTo>
                  <a:lnTo>
                    <a:pt x="37823" y="82691"/>
                  </a:lnTo>
                  <a:lnTo>
                    <a:pt x="31001" y="54887"/>
                  </a:lnTo>
                  <a:lnTo>
                    <a:pt x="31001" y="53700"/>
                  </a:lnTo>
                  <a:lnTo>
                    <a:pt x="31571" y="52757"/>
                  </a:lnTo>
                  <a:lnTo>
                    <a:pt x="32421" y="52280"/>
                  </a:lnTo>
                  <a:lnTo>
                    <a:pt x="33562" y="52037"/>
                  </a:lnTo>
                  <a:lnTo>
                    <a:pt x="34412" y="52037"/>
                  </a:lnTo>
                  <a:lnTo>
                    <a:pt x="35552" y="52513"/>
                  </a:lnTo>
                  <a:lnTo>
                    <a:pt x="46926" y="60831"/>
                  </a:lnTo>
                  <a:lnTo>
                    <a:pt x="58009" y="52513"/>
                  </a:lnTo>
                  <a:lnTo>
                    <a:pt x="59150" y="52037"/>
                  </a:lnTo>
                  <a:lnTo>
                    <a:pt x="60849" y="52037"/>
                  </a:lnTo>
                  <a:lnTo>
                    <a:pt x="61990" y="52513"/>
                  </a:lnTo>
                  <a:lnTo>
                    <a:pt x="73084" y="60831"/>
                  </a:lnTo>
                  <a:lnTo>
                    <a:pt x="84447" y="52513"/>
                  </a:lnTo>
                  <a:lnTo>
                    <a:pt x="85587" y="52037"/>
                  </a:lnTo>
                  <a:lnTo>
                    <a:pt x="86437" y="52037"/>
                  </a:lnTo>
                  <a:lnTo>
                    <a:pt x="87578" y="52280"/>
                  </a:lnTo>
                  <a:lnTo>
                    <a:pt x="88428" y="52757"/>
                  </a:lnTo>
                  <a:lnTo>
                    <a:pt x="88998" y="53700"/>
                  </a:lnTo>
                  <a:lnTo>
                    <a:pt x="88998" y="54887"/>
                  </a:lnTo>
                  <a:lnTo>
                    <a:pt x="82176" y="82691"/>
                  </a:lnTo>
                  <a:lnTo>
                    <a:pt x="72514" y="119990"/>
                  </a:lnTo>
                  <a:lnTo>
                    <a:pt x="83888" y="119990"/>
                  </a:lnTo>
                  <a:lnTo>
                    <a:pt x="85308" y="114766"/>
                  </a:lnTo>
                  <a:lnTo>
                    <a:pt x="87299" y="109775"/>
                  </a:lnTo>
                  <a:lnTo>
                    <a:pt x="89569" y="105027"/>
                  </a:lnTo>
                  <a:lnTo>
                    <a:pt x="92130" y="100747"/>
                  </a:lnTo>
                  <a:lnTo>
                    <a:pt x="94970" y="96710"/>
                  </a:lnTo>
                  <a:lnTo>
                    <a:pt x="97811" y="92672"/>
                  </a:lnTo>
                  <a:lnTo>
                    <a:pt x="104074" y="85065"/>
                  </a:lnTo>
                  <a:lnTo>
                    <a:pt x="107194" y="81261"/>
                  </a:lnTo>
                  <a:lnTo>
                    <a:pt x="110046" y="77467"/>
                  </a:lnTo>
                  <a:lnTo>
                    <a:pt x="112596" y="73663"/>
                  </a:lnTo>
                  <a:lnTo>
                    <a:pt x="115157" y="69383"/>
                  </a:lnTo>
                  <a:lnTo>
                    <a:pt x="117147" y="65112"/>
                  </a:lnTo>
                  <a:lnTo>
                    <a:pt x="118568" y="60355"/>
                  </a:lnTo>
                  <a:lnTo>
                    <a:pt x="119429" y="55364"/>
                  </a:lnTo>
                  <a:lnTo>
                    <a:pt x="119708" y="52757"/>
                  </a:lnTo>
                  <a:lnTo>
                    <a:pt x="119988" y="50140"/>
                  </a:lnTo>
                  <a:lnTo>
                    <a:pt x="119429" y="44916"/>
                  </a:lnTo>
                  <a:lnTo>
                    <a:pt x="118568" y="39925"/>
                  </a:lnTo>
                  <a:lnTo>
                    <a:pt x="117147" y="35168"/>
                  </a:lnTo>
                  <a:lnTo>
                    <a:pt x="115157" y="30654"/>
                  </a:lnTo>
                  <a:lnTo>
                    <a:pt x="112596" y="26140"/>
                  </a:lnTo>
                  <a:lnTo>
                    <a:pt x="109755" y="22102"/>
                  </a:lnTo>
                  <a:lnTo>
                    <a:pt x="106065" y="18299"/>
                  </a:lnTo>
                  <a:lnTo>
                    <a:pt x="102363" y="14738"/>
                  </a:lnTo>
                  <a:lnTo>
                    <a:pt x="98102" y="11411"/>
                  </a:lnTo>
                  <a:lnTo>
                    <a:pt x="93550" y="8561"/>
                  </a:lnTo>
                  <a:lnTo>
                    <a:pt x="88428" y="6187"/>
                  </a:lnTo>
                  <a:lnTo>
                    <a:pt x="83317" y="4047"/>
                  </a:lnTo>
                  <a:lnTo>
                    <a:pt x="77916" y="2383"/>
                  </a:lnTo>
                  <a:lnTo>
                    <a:pt x="71944" y="953"/>
                  </a:lnTo>
                  <a:lnTo>
                    <a:pt x="66251" y="243"/>
                  </a:lnTo>
                  <a:lnTo>
                    <a:pt x="60000" y="9"/>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297" name="Google Shape;297;p41"/>
          <p:cNvSpPr txBox="1"/>
          <p:nvPr>
            <p:ph idx="1" type="body"/>
          </p:nvPr>
        </p:nvSpPr>
        <p:spPr>
          <a:xfrm>
            <a:off x="834225" y="513479"/>
            <a:ext cx="7635900" cy="3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t>Frontend Frameworks</a:t>
            </a:r>
            <a:endParaRPr sz="2400"/>
          </a:p>
          <a:p>
            <a:pPr indent="0" lvl="0" marL="0" rtl="0" algn="l">
              <a:spcBef>
                <a:spcPts val="0"/>
              </a:spcBef>
              <a:spcAft>
                <a:spcPts val="0"/>
              </a:spcAft>
              <a:buClr>
                <a:srgbClr val="000000"/>
              </a:buClr>
              <a:buSzPts val="1100"/>
              <a:buFont typeface="Arial"/>
              <a:buNone/>
            </a:pPr>
            <a:r>
              <a:t/>
            </a:r>
            <a:endParaRPr b="1" sz="2400"/>
          </a:p>
          <a:p>
            <a:pPr indent="-335280" lvl="0" marL="342900" rtl="0" algn="l">
              <a:spcBef>
                <a:spcPts val="0"/>
              </a:spcBef>
              <a:spcAft>
                <a:spcPts val="0"/>
              </a:spcAft>
              <a:buClr>
                <a:schemeClr val="lt2"/>
              </a:buClr>
              <a:buSzPts val="1800"/>
              <a:buChar char="⊡"/>
            </a:pPr>
            <a:r>
              <a:rPr lang="en" sz="1800"/>
              <a:t>The framework aims to alleviate the overhead associated with common activities performed in web development. They are preset CSS classes that can be modified for use on your sites. </a:t>
            </a:r>
            <a:endParaRPr sz="1800"/>
          </a:p>
          <a:p>
            <a:pPr indent="0" lvl="0" marL="0" rtl="0" algn="l">
              <a:spcBef>
                <a:spcPts val="0"/>
              </a:spcBef>
              <a:spcAft>
                <a:spcPts val="0"/>
              </a:spcAft>
              <a:buNone/>
            </a:pPr>
            <a:r>
              <a:t/>
            </a:r>
            <a:endParaRPr sz="1800"/>
          </a:p>
          <a:p>
            <a:pPr indent="-335280" lvl="0" marL="342900" rtl="0" algn="l">
              <a:spcBef>
                <a:spcPts val="0"/>
              </a:spcBef>
              <a:spcAft>
                <a:spcPts val="0"/>
              </a:spcAft>
              <a:buClr>
                <a:schemeClr val="lt2"/>
              </a:buClr>
              <a:buSzPts val="1800"/>
              <a:buChar char="⊡"/>
            </a:pPr>
            <a:r>
              <a:rPr lang="en" sz="1800"/>
              <a:t>Contain predefined CSS classes that set breakpoints and make the site responsive.</a:t>
            </a:r>
            <a:endParaRPr sz="1800"/>
          </a:p>
          <a:p>
            <a:pPr indent="0" lvl="0" marL="0" rtl="0" algn="l">
              <a:spcBef>
                <a:spcPts val="0"/>
              </a:spcBef>
              <a:spcAft>
                <a:spcPts val="0"/>
              </a:spcAft>
              <a:buClr>
                <a:srgbClr val="000000"/>
              </a:buClr>
              <a:buSzPts val="1100"/>
              <a:buFont typeface="Arial"/>
              <a:buNone/>
            </a:pPr>
            <a:r>
              <a:t/>
            </a:r>
            <a:endParaRPr sz="1800"/>
          </a:p>
          <a:p>
            <a:pPr indent="-335280" lvl="0" marL="342900" rtl="0" algn="l">
              <a:spcBef>
                <a:spcPts val="0"/>
              </a:spcBef>
              <a:spcAft>
                <a:spcPts val="0"/>
              </a:spcAft>
              <a:buClr>
                <a:schemeClr val="lt2"/>
              </a:buClr>
              <a:buSzPts val="1800"/>
              <a:buChar char="⊡"/>
            </a:pPr>
            <a:r>
              <a:rPr lang="en" sz="1800"/>
              <a:t>For example, many frameworks provide libraries for database access, templating frameworks and session management, and they often promote code reuse.</a:t>
            </a:r>
            <a:endParaRPr b="1" sz="1800"/>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03" name="Google Shape;303;p42"/>
          <p:cNvSpPr txBox="1"/>
          <p:nvPr/>
        </p:nvSpPr>
        <p:spPr>
          <a:xfrm>
            <a:off x="902050" y="308200"/>
            <a:ext cx="7765200" cy="40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3"/>
              </a:rPr>
              <a:t>http://www.sitepoint.com/5-most-popular-frontend-frameworks-compared/</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4"/>
              </a:rPr>
              <a:t>http://noeticforce.com/css-front-end-frameworks-for-web-development-and-design</a:t>
            </a:r>
            <a:endParaRPr sz="2400">
              <a:solidFill>
                <a:srgbClr val="434343"/>
              </a:solidFill>
              <a:latin typeface="Droid Serif"/>
              <a:ea typeface="Droid Serif"/>
              <a:cs typeface="Droid Serif"/>
              <a:sym typeface="Droid Serif"/>
            </a:endParaRPr>
          </a:p>
          <a:p>
            <a:pPr indent="0" lvl="0" marL="3429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73380" lvl="0" marL="342900" rtl="0" algn="l">
              <a:spcBef>
                <a:spcPts val="0"/>
              </a:spcBef>
              <a:spcAft>
                <a:spcPts val="0"/>
              </a:spcAft>
              <a:buClr>
                <a:srgbClr val="434343"/>
              </a:buClr>
              <a:buSzPts val="2400"/>
              <a:buFont typeface="Droid Serif"/>
              <a:buChar char="⊡"/>
            </a:pPr>
            <a:r>
              <a:rPr lang="en" sz="2400" u="sng">
                <a:solidFill>
                  <a:schemeClr val="hlink"/>
                </a:solidFill>
                <a:latin typeface="Droid Serif"/>
                <a:ea typeface="Droid Serif"/>
                <a:cs typeface="Droid Serif"/>
                <a:sym typeface="Droid Serif"/>
                <a:hlinkClick r:id="rId5"/>
              </a:rPr>
              <a:t>https://www.w3schools.com/css/css_rwd_frameworks.asp</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42900" lvl="0" marL="342900" rtl="0" algn="l">
              <a:spcBef>
                <a:spcPts val="0"/>
              </a:spcBef>
              <a:spcAft>
                <a:spcPts val="0"/>
              </a:spcAft>
              <a:buClr>
                <a:srgbClr val="CCCCCC"/>
              </a:buClr>
              <a:buSzPts val="1920"/>
              <a:buFont typeface="Droid Serif"/>
              <a:buChar char="⊡"/>
            </a:pPr>
            <a:r>
              <a:rPr lang="en" sz="2400" u="sng">
                <a:solidFill>
                  <a:srgbClr val="1155CC"/>
                </a:solidFill>
                <a:latin typeface="Droid Serif"/>
                <a:ea typeface="Droid Serif"/>
                <a:cs typeface="Droid Serif"/>
                <a:sym typeface="Droid Serif"/>
                <a:hlinkClick r:id="rId6"/>
              </a:rPr>
              <a:t>http://www.html5reset.org</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220980" lvl="0" marL="34290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304" name="Google Shape;304;p42"/>
          <p:cNvSpPr txBox="1"/>
          <p:nvPr/>
        </p:nvSpPr>
        <p:spPr>
          <a:xfrm>
            <a:off x="527750" y="556275"/>
            <a:ext cx="68382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Frontend Framework Examples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10" name="Google Shape;310;p43"/>
          <p:cNvSpPr txBox="1"/>
          <p:nvPr>
            <p:ph idx="1" type="body"/>
          </p:nvPr>
        </p:nvSpPr>
        <p:spPr>
          <a:xfrm>
            <a:off x="840975" y="956004"/>
            <a:ext cx="7635900" cy="3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lang="en" sz="2400"/>
              <a:t>Intro to Bootstrap and Frameworks</a:t>
            </a:r>
            <a:endParaRPr sz="2400"/>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368300" lvl="0" marL="342900" marR="0" rtl="0" algn="l">
              <a:lnSpc>
                <a:spcPct val="100000"/>
              </a:lnSpc>
              <a:spcBef>
                <a:spcPts val="0"/>
              </a:spcBef>
              <a:spcAft>
                <a:spcPts val="0"/>
              </a:spcAft>
              <a:buClr>
                <a:srgbClr val="CCCCCC"/>
              </a:buClr>
              <a:buSzPts val="2400"/>
              <a:buFont typeface="Droid Serif"/>
              <a:buChar char="⊡"/>
            </a:pPr>
            <a:r>
              <a:rPr lang="en" sz="2400"/>
              <a:t>What is Bootstrap?</a:t>
            </a:r>
            <a:endParaRPr sz="2400"/>
          </a:p>
          <a:p>
            <a:pPr indent="0" lvl="0" marL="0" marR="0" rtl="0" algn="l">
              <a:lnSpc>
                <a:spcPct val="100000"/>
              </a:lnSpc>
              <a:spcBef>
                <a:spcPts val="0"/>
              </a:spcBef>
              <a:spcAft>
                <a:spcPts val="0"/>
              </a:spcAft>
              <a:buNone/>
            </a:pPr>
            <a:r>
              <a:t/>
            </a:r>
            <a:endParaRPr sz="2400"/>
          </a:p>
          <a:p>
            <a:pPr indent="-368300" lvl="0" marL="342900" marR="0" rtl="0" algn="l">
              <a:lnSpc>
                <a:spcPct val="100000"/>
              </a:lnSpc>
              <a:spcBef>
                <a:spcPts val="0"/>
              </a:spcBef>
              <a:spcAft>
                <a:spcPts val="0"/>
              </a:spcAft>
              <a:buClr>
                <a:srgbClr val="CCCCCC"/>
              </a:buClr>
              <a:buSzPts val="2400"/>
              <a:buFont typeface="Droid Serif"/>
              <a:buChar char="⊡"/>
            </a:pPr>
            <a:r>
              <a:rPr lang="en" sz="2400"/>
              <a:t>Where can I access it?</a:t>
            </a:r>
            <a:endParaRPr sz="2400"/>
          </a:p>
          <a:p>
            <a:pPr indent="0" lvl="0" marL="0" marR="0" rtl="0" algn="l">
              <a:lnSpc>
                <a:spcPct val="100000"/>
              </a:lnSpc>
              <a:spcBef>
                <a:spcPts val="0"/>
              </a:spcBef>
              <a:spcAft>
                <a:spcPts val="0"/>
              </a:spcAft>
              <a:buNone/>
            </a:pPr>
            <a:r>
              <a:t/>
            </a:r>
            <a:endParaRPr sz="2400"/>
          </a:p>
          <a:p>
            <a:pPr indent="-368300" lvl="0" marL="342900" marR="0" rtl="0" algn="l">
              <a:lnSpc>
                <a:spcPct val="100000"/>
              </a:lnSpc>
              <a:spcBef>
                <a:spcPts val="0"/>
              </a:spcBef>
              <a:spcAft>
                <a:spcPts val="0"/>
              </a:spcAft>
              <a:buClr>
                <a:srgbClr val="CCCCCC"/>
              </a:buClr>
              <a:buSzPts val="2400"/>
              <a:buFont typeface="Droid Serif"/>
              <a:buChar char="⊡"/>
            </a:pPr>
            <a:r>
              <a:rPr lang="en" sz="2400"/>
              <a:t>Where do I put it?</a:t>
            </a:r>
            <a:endParaRPr sz="2400"/>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16" name="Google Shape;316;p44"/>
          <p:cNvSpPr txBox="1"/>
          <p:nvPr/>
        </p:nvSpPr>
        <p:spPr>
          <a:xfrm>
            <a:off x="455425" y="1071750"/>
            <a:ext cx="8478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What Is </a:t>
            </a:r>
            <a:r>
              <a:rPr b="1" lang="en" sz="2400">
                <a:solidFill>
                  <a:srgbClr val="434343"/>
                </a:solidFill>
                <a:latin typeface="Droid Serif"/>
                <a:ea typeface="Droid Serif"/>
                <a:cs typeface="Droid Serif"/>
                <a:sym typeface="Droid Serif"/>
              </a:rPr>
              <a:t>Bootstrap? </a:t>
            </a:r>
            <a:endParaRPr b="1" sz="24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is a free front-end framework for faster and easier web development</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includes HTML and CSS based design templates for typography, forms, buttons, grids, tables, navigation, modals, image carousels and many other. (Uses a link to a CSS file) and you reference class names from the framework.</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4 is based on Flexbox and is only supported in IE 9 or above.</a:t>
            </a:r>
            <a:endParaRPr>
              <a:solidFill>
                <a:srgbClr val="434343"/>
              </a:solidFill>
              <a:latin typeface="Droid Serif"/>
              <a:ea typeface="Droid Serif"/>
              <a:cs typeface="Droid Serif"/>
              <a:sym typeface="Droid Serif"/>
            </a:endParaRPr>
          </a:p>
          <a:p>
            <a:pPr indent="0" lvl="0" marL="914400" rtl="0" algn="l">
              <a:lnSpc>
                <a:spcPct val="115000"/>
              </a:lnSpc>
              <a:spcBef>
                <a:spcPts val="0"/>
              </a:spcBef>
              <a:spcAft>
                <a:spcPts val="0"/>
              </a:spcAft>
              <a:buNone/>
            </a:pPr>
            <a:r>
              <a:rPr b="1" i="1" lang="en" sz="1200">
                <a:solidFill>
                  <a:srgbClr val="980000"/>
                </a:solidFill>
                <a:latin typeface="Droid Serif"/>
                <a:ea typeface="Droid Serif"/>
                <a:cs typeface="Droid Serif"/>
                <a:sym typeface="Droid Serif"/>
              </a:rPr>
              <a:t>(flexbox</a:t>
            </a:r>
            <a:r>
              <a:rPr i="1" lang="en" sz="1200">
                <a:solidFill>
                  <a:srgbClr val="980000"/>
                </a:solidFill>
                <a:latin typeface="Droid Serif"/>
                <a:ea typeface="Droid Serif"/>
                <a:cs typeface="Droid Serif"/>
                <a:sym typeface="Droid Serif"/>
              </a:rPr>
              <a:t>, is a layout mode intended to accommodate different screen sizes and different display devices. ... The display order of </a:t>
            </a:r>
            <a:r>
              <a:rPr b="1" i="1" lang="en" sz="1200">
                <a:solidFill>
                  <a:srgbClr val="980000"/>
                </a:solidFill>
                <a:latin typeface="Droid Serif"/>
                <a:ea typeface="Droid Serif"/>
                <a:cs typeface="Droid Serif"/>
                <a:sym typeface="Droid Serif"/>
              </a:rPr>
              <a:t>flexbox</a:t>
            </a:r>
            <a:r>
              <a:rPr i="1" lang="en" sz="1200">
                <a:solidFill>
                  <a:srgbClr val="980000"/>
                </a:solidFill>
                <a:latin typeface="Droid Serif"/>
                <a:ea typeface="Droid Serif"/>
                <a:cs typeface="Droid Serif"/>
                <a:sym typeface="Droid Serif"/>
              </a:rPr>
              <a:t> elements is independent of their order in the source code)</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contains JavaScript plugins for adding interactivity and for some pre-built components. (uses a library that is referenced in your html page)</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also gives you the ability to easily create responsive designs.</a:t>
            </a:r>
            <a:endParaRPr>
              <a:solidFill>
                <a:srgbClr val="434343"/>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Char char="●"/>
            </a:pPr>
            <a:r>
              <a:rPr lang="en">
                <a:solidFill>
                  <a:srgbClr val="434343"/>
                </a:solidFill>
                <a:latin typeface="Droid Serif"/>
                <a:ea typeface="Droid Serif"/>
                <a:cs typeface="Droid Serif"/>
                <a:sym typeface="Droid Serif"/>
              </a:rPr>
              <a:t>Bootstrap is compatible and/or supports all browsers</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URL: </a:t>
            </a:r>
            <a:r>
              <a:rPr lang="en" u="sng">
                <a:solidFill>
                  <a:schemeClr val="hlink"/>
                </a:solidFill>
                <a:latin typeface="Droid Serif"/>
                <a:ea typeface="Droid Serif"/>
                <a:cs typeface="Droid Serif"/>
                <a:sym typeface="Droid Serif"/>
                <a:hlinkClick r:id="rId3"/>
              </a:rPr>
              <a:t>http://getbootstrap.com/</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a:solidFill>
                  <a:srgbClr val="434343"/>
                </a:solidFill>
                <a:latin typeface="Droid Serif"/>
                <a:ea typeface="Droid Serif"/>
                <a:cs typeface="Droid Serif"/>
                <a:sym typeface="Droid Serif"/>
              </a:rPr>
              <a:t>Current version: 4.4.1 </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317500" lvl="0" marL="457200" rtl="0" algn="l">
              <a:spcBef>
                <a:spcPts val="0"/>
              </a:spcBef>
              <a:spcAft>
                <a:spcPts val="0"/>
              </a:spcAft>
              <a:buClr>
                <a:srgbClr val="434343"/>
              </a:buClr>
              <a:buSzPts val="1400"/>
              <a:buFont typeface="Droid Serif"/>
              <a:buChar char="●"/>
            </a:pPr>
            <a:r>
              <a:rPr lang="en">
                <a:solidFill>
                  <a:srgbClr val="434343"/>
                </a:solidFill>
                <a:latin typeface="Droid Serif"/>
                <a:ea typeface="Droid Serif"/>
                <a:cs typeface="Droid Serif"/>
                <a:sym typeface="Droid Serif"/>
              </a:rPr>
              <a:t>Before Bootstrap, various libraries were used for interface development, which led to inconsistencies and a high maintenance burden.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22" name="Google Shape;322;p45"/>
          <p:cNvSpPr txBox="1"/>
          <p:nvPr>
            <p:ph idx="1" type="body"/>
          </p:nvPr>
        </p:nvSpPr>
        <p:spPr>
          <a:xfrm>
            <a:off x="833525" y="553454"/>
            <a:ext cx="7635900" cy="3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lang="en" sz="2400"/>
              <a:t>Advantages of </a:t>
            </a:r>
            <a:r>
              <a:rPr b="1" lang="en" sz="2400"/>
              <a:t>Bootstrap and Frameworks</a:t>
            </a:r>
            <a:endParaRPr sz="2400"/>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0" lvl="0" marL="800100" marR="0" rtl="0" algn="l">
              <a:lnSpc>
                <a:spcPct val="100000"/>
              </a:lnSpc>
              <a:spcBef>
                <a:spcPts val="0"/>
              </a:spcBef>
              <a:spcAft>
                <a:spcPts val="0"/>
              </a:spcAft>
              <a:buNone/>
            </a:pPr>
            <a:r>
              <a:t/>
            </a:r>
            <a:endParaRPr sz="1800"/>
          </a:p>
          <a:p>
            <a:pPr indent="-330200" lvl="0" marL="800100" marR="0" rtl="0" algn="l">
              <a:lnSpc>
                <a:spcPct val="100000"/>
              </a:lnSpc>
              <a:spcBef>
                <a:spcPts val="0"/>
              </a:spcBef>
              <a:spcAft>
                <a:spcPts val="0"/>
              </a:spcAft>
              <a:buClr>
                <a:srgbClr val="CCCCCC"/>
              </a:buClr>
              <a:buSzPts val="1800"/>
              <a:buFont typeface="Droid Serif"/>
              <a:buChar char="⊡"/>
            </a:pPr>
            <a:r>
              <a:rPr lang="en" sz="1800"/>
              <a:t>Faster Development/ Site Design</a:t>
            </a:r>
            <a:endParaRPr sz="1800"/>
          </a:p>
          <a:p>
            <a:pPr indent="0" lvl="0" marL="457200" marR="0" rtl="0" algn="l">
              <a:lnSpc>
                <a:spcPct val="100000"/>
              </a:lnSpc>
              <a:spcBef>
                <a:spcPts val="0"/>
              </a:spcBef>
              <a:spcAft>
                <a:spcPts val="0"/>
              </a:spcAft>
              <a:buNone/>
            </a:pPr>
            <a:r>
              <a:t/>
            </a:r>
            <a:endParaRPr sz="1800"/>
          </a:p>
          <a:p>
            <a:pPr indent="-330200" lvl="0" marL="800100" marR="0" rtl="0" algn="l">
              <a:lnSpc>
                <a:spcPct val="100000"/>
              </a:lnSpc>
              <a:spcBef>
                <a:spcPts val="0"/>
              </a:spcBef>
              <a:spcAft>
                <a:spcPts val="0"/>
              </a:spcAft>
              <a:buClr>
                <a:srgbClr val="CCCCCC"/>
              </a:buClr>
              <a:buSzPts val="1800"/>
              <a:buFont typeface="Droid Serif"/>
              <a:buChar char="⊡"/>
            </a:pPr>
            <a:r>
              <a:rPr lang="en" sz="1800"/>
              <a:t>Reusable code for common HTML and CSS</a:t>
            </a:r>
            <a:endParaRPr sz="1800"/>
          </a:p>
          <a:p>
            <a:pPr indent="0" lvl="0" marL="457200" marR="0" rtl="0" algn="l">
              <a:lnSpc>
                <a:spcPct val="100000"/>
              </a:lnSpc>
              <a:spcBef>
                <a:spcPts val="0"/>
              </a:spcBef>
              <a:spcAft>
                <a:spcPts val="0"/>
              </a:spcAft>
              <a:buNone/>
            </a:pPr>
            <a:r>
              <a:t/>
            </a:r>
            <a:endParaRPr sz="1800"/>
          </a:p>
          <a:p>
            <a:pPr indent="-330200" lvl="0" marL="800100" marR="0" rtl="0" algn="l">
              <a:lnSpc>
                <a:spcPct val="100000"/>
              </a:lnSpc>
              <a:spcBef>
                <a:spcPts val="0"/>
              </a:spcBef>
              <a:spcAft>
                <a:spcPts val="0"/>
              </a:spcAft>
              <a:buClr>
                <a:srgbClr val="CCCCCC"/>
              </a:buClr>
              <a:buSzPts val="1800"/>
              <a:buFont typeface="Droid Serif"/>
              <a:buChar char="⊡"/>
            </a:pPr>
            <a:r>
              <a:rPr lang="en" sz="1800"/>
              <a:t>Built-in Custom Javascript Plug-ins</a:t>
            </a:r>
            <a:endParaRPr sz="1800"/>
          </a:p>
          <a:p>
            <a:pPr indent="0" lvl="0" marL="800100" marR="0" rtl="0" algn="l">
              <a:lnSpc>
                <a:spcPct val="100000"/>
              </a:lnSpc>
              <a:spcBef>
                <a:spcPts val="0"/>
              </a:spcBef>
              <a:spcAft>
                <a:spcPts val="0"/>
              </a:spcAft>
              <a:buNone/>
            </a:pPr>
            <a:r>
              <a:t/>
            </a:r>
            <a:endParaRPr sz="1800"/>
          </a:p>
          <a:p>
            <a:pPr indent="-330200" lvl="0" marL="800100" marR="0" rtl="0" algn="l">
              <a:lnSpc>
                <a:spcPct val="100000"/>
              </a:lnSpc>
              <a:spcBef>
                <a:spcPts val="0"/>
              </a:spcBef>
              <a:spcAft>
                <a:spcPts val="0"/>
              </a:spcAft>
              <a:buClr>
                <a:srgbClr val="CCCCCC"/>
              </a:buClr>
              <a:buSzPts val="1800"/>
              <a:buFont typeface="Droid Serif"/>
              <a:buChar char="⊡"/>
            </a:pPr>
            <a:r>
              <a:rPr lang="en" sz="1800"/>
              <a:t>Cross Browser and Screen Compatibility</a:t>
            </a:r>
            <a:endParaRPr sz="1800"/>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0"/>
          <p:cNvSpPr txBox="1"/>
          <p:nvPr>
            <p:ph idx="1" type="body"/>
          </p:nvPr>
        </p:nvSpPr>
        <p:spPr>
          <a:xfrm>
            <a:off x="987350" y="2161800"/>
            <a:ext cx="71850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2"/>
              </a:buClr>
              <a:buFont typeface="Droid Serif"/>
              <a:buNone/>
            </a:pPr>
            <a:r>
              <a:rPr b="1" i="0" lang="en" sz="3600">
                <a:solidFill>
                  <a:srgbClr val="FF9900"/>
                </a:solidFill>
              </a:rPr>
              <a:t>Responsive Web Design</a:t>
            </a:r>
            <a:endParaRPr i="0" sz="3600">
              <a:solidFill>
                <a:srgbClr val="FF9900"/>
              </a:solidFill>
            </a:endParaRPr>
          </a:p>
          <a:p>
            <a:pPr indent="114300" lvl="0" marL="0" rtl="0" algn="ctr">
              <a:spcBef>
                <a:spcPts val="0"/>
              </a:spcBef>
              <a:spcAft>
                <a:spcPts val="0"/>
              </a:spcAft>
              <a:buNone/>
            </a:pPr>
            <a:r>
              <a:rPr lang="en" sz="3600">
                <a:solidFill>
                  <a:srgbClr val="FFC200"/>
                </a:solidFill>
              </a:rPr>
              <a:t> </a:t>
            </a:r>
            <a:endParaRPr sz="3600">
              <a:solidFill>
                <a:srgbClr val="FFC200"/>
              </a:solidFill>
            </a:endParaRPr>
          </a:p>
        </p:txBody>
      </p:sp>
      <p:grpSp>
        <p:nvGrpSpPr>
          <p:cNvPr id="53" name="Google Shape;53;p10"/>
          <p:cNvGrpSpPr/>
          <p:nvPr/>
        </p:nvGrpSpPr>
        <p:grpSpPr>
          <a:xfrm>
            <a:off x="4233561" y="499007"/>
            <a:ext cx="677029" cy="1103926"/>
            <a:chOff x="6730350" y="2315900"/>
            <a:chExt cx="257700" cy="420175"/>
          </a:xfrm>
        </p:grpSpPr>
        <p:sp>
          <p:nvSpPr>
            <p:cNvPr id="54" name="Google Shape;54;p10"/>
            <p:cNvSpPr/>
            <p:nvPr/>
          </p:nvSpPr>
          <p:spPr>
            <a:xfrm>
              <a:off x="6807900" y="26712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5" name="Google Shape;55;p10"/>
            <p:cNvSpPr/>
            <p:nvPr/>
          </p:nvSpPr>
          <p:spPr>
            <a:xfrm>
              <a:off x="6807900" y="26364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6" name="Google Shape;56;p10"/>
            <p:cNvSpPr/>
            <p:nvPr/>
          </p:nvSpPr>
          <p:spPr>
            <a:xfrm>
              <a:off x="6807900" y="2706075"/>
              <a:ext cx="102600" cy="30000"/>
            </a:xfrm>
            <a:custGeom>
              <a:rect b="b" l="l" r="r" t="t"/>
              <a:pathLst>
                <a:path extrusionOk="0" h="120000" w="120000">
                  <a:moveTo>
                    <a:pt x="29" y="0"/>
                  </a:moveTo>
                  <a:lnTo>
                    <a:pt x="29" y="17142"/>
                  </a:lnTo>
                  <a:lnTo>
                    <a:pt x="730" y="31879"/>
                  </a:lnTo>
                  <a:lnTo>
                    <a:pt x="2865" y="46516"/>
                  </a:lnTo>
                  <a:lnTo>
                    <a:pt x="5730" y="58746"/>
                  </a:lnTo>
                  <a:lnTo>
                    <a:pt x="10029" y="66165"/>
                  </a:lnTo>
                  <a:lnTo>
                    <a:pt x="55000" y="117493"/>
                  </a:lnTo>
                  <a:lnTo>
                    <a:pt x="60000" y="120000"/>
                  </a:lnTo>
                  <a:lnTo>
                    <a:pt x="65000" y="117493"/>
                  </a:lnTo>
                  <a:lnTo>
                    <a:pt x="110000" y="66165"/>
                  </a:lnTo>
                  <a:lnTo>
                    <a:pt x="114269" y="58746"/>
                  </a:lnTo>
                  <a:lnTo>
                    <a:pt x="117134" y="46516"/>
                  </a:lnTo>
                  <a:lnTo>
                    <a:pt x="119269" y="31879"/>
                  </a:lnTo>
                  <a:lnTo>
                    <a:pt x="120000" y="17142"/>
                  </a:lnTo>
                  <a:lnTo>
                    <a:pt x="120000"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7" name="Google Shape;57;p10"/>
            <p:cNvSpPr/>
            <p:nvPr/>
          </p:nvSpPr>
          <p:spPr>
            <a:xfrm>
              <a:off x="6811575" y="2463675"/>
              <a:ext cx="95400" cy="160500"/>
            </a:xfrm>
            <a:custGeom>
              <a:rect b="b" l="l" r="r" t="t"/>
              <a:pathLst>
                <a:path extrusionOk="0" h="120000" w="120000">
                  <a:moveTo>
                    <a:pt x="59984" y="0"/>
                  </a:moveTo>
                  <a:lnTo>
                    <a:pt x="29220" y="15523"/>
                  </a:lnTo>
                  <a:lnTo>
                    <a:pt x="26922" y="16419"/>
                  </a:lnTo>
                  <a:lnTo>
                    <a:pt x="24623" y="16886"/>
                  </a:lnTo>
                  <a:lnTo>
                    <a:pt x="21537" y="16419"/>
                  </a:lnTo>
                  <a:lnTo>
                    <a:pt x="19239" y="15523"/>
                  </a:lnTo>
                  <a:lnTo>
                    <a:pt x="0" y="5940"/>
                  </a:lnTo>
                  <a:lnTo>
                    <a:pt x="41532" y="119981"/>
                  </a:lnTo>
                  <a:lnTo>
                    <a:pt x="78436" y="119981"/>
                  </a:lnTo>
                  <a:lnTo>
                    <a:pt x="119968" y="5940"/>
                  </a:lnTo>
                  <a:lnTo>
                    <a:pt x="100760" y="15523"/>
                  </a:lnTo>
                  <a:lnTo>
                    <a:pt x="98430" y="16419"/>
                  </a:lnTo>
                  <a:lnTo>
                    <a:pt x="95376" y="16886"/>
                  </a:lnTo>
                  <a:lnTo>
                    <a:pt x="93046" y="16419"/>
                  </a:lnTo>
                  <a:lnTo>
                    <a:pt x="90747" y="15523"/>
                  </a:lnTo>
                  <a:lnTo>
                    <a:pt x="59984"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8" name="Google Shape;58;p10"/>
            <p:cNvSpPr/>
            <p:nvPr/>
          </p:nvSpPr>
          <p:spPr>
            <a:xfrm>
              <a:off x="6730350" y="2315900"/>
              <a:ext cx="257700" cy="308400"/>
            </a:xfrm>
            <a:custGeom>
              <a:rect b="b" l="l" r="r" t="t"/>
              <a:pathLst>
                <a:path extrusionOk="0" h="120000" w="120000">
                  <a:moveTo>
                    <a:pt x="60000" y="9"/>
                  </a:moveTo>
                  <a:lnTo>
                    <a:pt x="53748" y="243"/>
                  </a:lnTo>
                  <a:lnTo>
                    <a:pt x="48055" y="953"/>
                  </a:lnTo>
                  <a:lnTo>
                    <a:pt x="42083" y="2383"/>
                  </a:lnTo>
                  <a:lnTo>
                    <a:pt x="36682" y="4047"/>
                  </a:lnTo>
                  <a:lnTo>
                    <a:pt x="31571" y="6187"/>
                  </a:lnTo>
                  <a:lnTo>
                    <a:pt x="26449" y="8561"/>
                  </a:lnTo>
                  <a:lnTo>
                    <a:pt x="21897" y="11411"/>
                  </a:lnTo>
                  <a:lnTo>
                    <a:pt x="17636" y="14738"/>
                  </a:lnTo>
                  <a:lnTo>
                    <a:pt x="13946" y="18299"/>
                  </a:lnTo>
                  <a:lnTo>
                    <a:pt x="10244" y="22102"/>
                  </a:lnTo>
                  <a:lnTo>
                    <a:pt x="7403" y="26140"/>
                  </a:lnTo>
                  <a:lnTo>
                    <a:pt x="4842" y="30654"/>
                  </a:lnTo>
                  <a:lnTo>
                    <a:pt x="2852" y="35168"/>
                  </a:lnTo>
                  <a:lnTo>
                    <a:pt x="1431" y="39925"/>
                  </a:lnTo>
                  <a:lnTo>
                    <a:pt x="582" y="44916"/>
                  </a:lnTo>
                  <a:lnTo>
                    <a:pt x="11" y="50140"/>
                  </a:lnTo>
                  <a:lnTo>
                    <a:pt x="291" y="52757"/>
                  </a:lnTo>
                  <a:lnTo>
                    <a:pt x="582" y="55364"/>
                  </a:lnTo>
                  <a:lnTo>
                    <a:pt x="1431" y="60355"/>
                  </a:lnTo>
                  <a:lnTo>
                    <a:pt x="2852" y="65112"/>
                  </a:lnTo>
                  <a:lnTo>
                    <a:pt x="4842" y="69383"/>
                  </a:lnTo>
                  <a:lnTo>
                    <a:pt x="7403" y="73663"/>
                  </a:lnTo>
                  <a:lnTo>
                    <a:pt x="9965" y="77467"/>
                  </a:lnTo>
                  <a:lnTo>
                    <a:pt x="12805" y="81261"/>
                  </a:lnTo>
                  <a:lnTo>
                    <a:pt x="15937" y="85065"/>
                  </a:lnTo>
                  <a:lnTo>
                    <a:pt x="22188" y="92672"/>
                  </a:lnTo>
                  <a:lnTo>
                    <a:pt x="25029" y="96710"/>
                  </a:lnTo>
                  <a:lnTo>
                    <a:pt x="27869" y="100747"/>
                  </a:lnTo>
                  <a:lnTo>
                    <a:pt x="30430" y="105027"/>
                  </a:lnTo>
                  <a:lnTo>
                    <a:pt x="32712" y="109775"/>
                  </a:lnTo>
                  <a:lnTo>
                    <a:pt x="34691" y="114766"/>
                  </a:lnTo>
                  <a:lnTo>
                    <a:pt x="36123" y="119990"/>
                  </a:lnTo>
                  <a:lnTo>
                    <a:pt x="47485" y="119990"/>
                  </a:lnTo>
                  <a:lnTo>
                    <a:pt x="37823" y="82691"/>
                  </a:lnTo>
                  <a:lnTo>
                    <a:pt x="31001" y="54887"/>
                  </a:lnTo>
                  <a:lnTo>
                    <a:pt x="31001" y="53700"/>
                  </a:lnTo>
                  <a:lnTo>
                    <a:pt x="31571" y="52757"/>
                  </a:lnTo>
                  <a:lnTo>
                    <a:pt x="32421" y="52280"/>
                  </a:lnTo>
                  <a:lnTo>
                    <a:pt x="33562" y="52037"/>
                  </a:lnTo>
                  <a:lnTo>
                    <a:pt x="34412" y="52037"/>
                  </a:lnTo>
                  <a:lnTo>
                    <a:pt x="35552" y="52513"/>
                  </a:lnTo>
                  <a:lnTo>
                    <a:pt x="46926" y="60831"/>
                  </a:lnTo>
                  <a:lnTo>
                    <a:pt x="58009" y="52513"/>
                  </a:lnTo>
                  <a:lnTo>
                    <a:pt x="59150" y="52037"/>
                  </a:lnTo>
                  <a:lnTo>
                    <a:pt x="60849" y="52037"/>
                  </a:lnTo>
                  <a:lnTo>
                    <a:pt x="61990" y="52513"/>
                  </a:lnTo>
                  <a:lnTo>
                    <a:pt x="73084" y="60831"/>
                  </a:lnTo>
                  <a:lnTo>
                    <a:pt x="84447" y="52513"/>
                  </a:lnTo>
                  <a:lnTo>
                    <a:pt x="85587" y="52037"/>
                  </a:lnTo>
                  <a:lnTo>
                    <a:pt x="86437" y="52037"/>
                  </a:lnTo>
                  <a:lnTo>
                    <a:pt x="87578" y="52280"/>
                  </a:lnTo>
                  <a:lnTo>
                    <a:pt x="88428" y="52757"/>
                  </a:lnTo>
                  <a:lnTo>
                    <a:pt x="88998" y="53700"/>
                  </a:lnTo>
                  <a:lnTo>
                    <a:pt x="88998" y="54887"/>
                  </a:lnTo>
                  <a:lnTo>
                    <a:pt x="82176" y="82691"/>
                  </a:lnTo>
                  <a:lnTo>
                    <a:pt x="72514" y="119990"/>
                  </a:lnTo>
                  <a:lnTo>
                    <a:pt x="83888" y="119990"/>
                  </a:lnTo>
                  <a:lnTo>
                    <a:pt x="85308" y="114766"/>
                  </a:lnTo>
                  <a:lnTo>
                    <a:pt x="87299" y="109775"/>
                  </a:lnTo>
                  <a:lnTo>
                    <a:pt x="89569" y="105027"/>
                  </a:lnTo>
                  <a:lnTo>
                    <a:pt x="92130" y="100747"/>
                  </a:lnTo>
                  <a:lnTo>
                    <a:pt x="94970" y="96710"/>
                  </a:lnTo>
                  <a:lnTo>
                    <a:pt x="97811" y="92672"/>
                  </a:lnTo>
                  <a:lnTo>
                    <a:pt x="104074" y="85065"/>
                  </a:lnTo>
                  <a:lnTo>
                    <a:pt x="107194" y="81261"/>
                  </a:lnTo>
                  <a:lnTo>
                    <a:pt x="110046" y="77467"/>
                  </a:lnTo>
                  <a:lnTo>
                    <a:pt x="112596" y="73663"/>
                  </a:lnTo>
                  <a:lnTo>
                    <a:pt x="115157" y="69383"/>
                  </a:lnTo>
                  <a:lnTo>
                    <a:pt x="117147" y="65112"/>
                  </a:lnTo>
                  <a:lnTo>
                    <a:pt x="118568" y="60355"/>
                  </a:lnTo>
                  <a:lnTo>
                    <a:pt x="119429" y="55364"/>
                  </a:lnTo>
                  <a:lnTo>
                    <a:pt x="119708" y="52757"/>
                  </a:lnTo>
                  <a:lnTo>
                    <a:pt x="119988" y="50140"/>
                  </a:lnTo>
                  <a:lnTo>
                    <a:pt x="119429" y="44916"/>
                  </a:lnTo>
                  <a:lnTo>
                    <a:pt x="118568" y="39925"/>
                  </a:lnTo>
                  <a:lnTo>
                    <a:pt x="117147" y="35168"/>
                  </a:lnTo>
                  <a:lnTo>
                    <a:pt x="115157" y="30654"/>
                  </a:lnTo>
                  <a:lnTo>
                    <a:pt x="112596" y="26140"/>
                  </a:lnTo>
                  <a:lnTo>
                    <a:pt x="109755" y="22102"/>
                  </a:lnTo>
                  <a:lnTo>
                    <a:pt x="106065" y="18299"/>
                  </a:lnTo>
                  <a:lnTo>
                    <a:pt x="102363" y="14738"/>
                  </a:lnTo>
                  <a:lnTo>
                    <a:pt x="98102" y="11411"/>
                  </a:lnTo>
                  <a:lnTo>
                    <a:pt x="93550" y="8561"/>
                  </a:lnTo>
                  <a:lnTo>
                    <a:pt x="88428" y="6187"/>
                  </a:lnTo>
                  <a:lnTo>
                    <a:pt x="83317" y="4047"/>
                  </a:lnTo>
                  <a:lnTo>
                    <a:pt x="77916" y="2383"/>
                  </a:lnTo>
                  <a:lnTo>
                    <a:pt x="71944" y="953"/>
                  </a:lnTo>
                  <a:lnTo>
                    <a:pt x="66251" y="243"/>
                  </a:lnTo>
                  <a:lnTo>
                    <a:pt x="60000" y="9"/>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6"/>
          <p:cNvSpPr txBox="1"/>
          <p:nvPr>
            <p:ph idx="1" type="body"/>
          </p:nvPr>
        </p:nvSpPr>
        <p:spPr>
          <a:xfrm>
            <a:off x="987350" y="2161800"/>
            <a:ext cx="71850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0" lang="en" sz="3600">
                <a:solidFill>
                  <a:srgbClr val="FF9900"/>
                </a:solidFill>
              </a:rPr>
              <a:t>Navigating the Documentation</a:t>
            </a:r>
            <a:endParaRPr i="0" sz="3600">
              <a:solidFill>
                <a:srgbClr val="FF9900"/>
              </a:solidFill>
            </a:endParaRPr>
          </a:p>
          <a:p>
            <a:pPr indent="114300" lvl="0" marL="0" rtl="0" algn="ctr">
              <a:spcBef>
                <a:spcPts val="0"/>
              </a:spcBef>
              <a:spcAft>
                <a:spcPts val="0"/>
              </a:spcAft>
              <a:buNone/>
            </a:pPr>
            <a:r>
              <a:rPr lang="en" sz="3600">
                <a:solidFill>
                  <a:srgbClr val="FFC200"/>
                </a:solidFill>
              </a:rPr>
              <a:t> </a:t>
            </a:r>
            <a:endParaRPr sz="3600">
              <a:solidFill>
                <a:srgbClr val="FFC200"/>
              </a:solidFill>
            </a:endParaRPr>
          </a:p>
        </p:txBody>
      </p:sp>
      <p:grpSp>
        <p:nvGrpSpPr>
          <p:cNvPr id="328" name="Google Shape;328;p46"/>
          <p:cNvGrpSpPr/>
          <p:nvPr/>
        </p:nvGrpSpPr>
        <p:grpSpPr>
          <a:xfrm>
            <a:off x="4233561" y="499007"/>
            <a:ext cx="677029" cy="1103926"/>
            <a:chOff x="6730350" y="2315900"/>
            <a:chExt cx="257700" cy="420175"/>
          </a:xfrm>
        </p:grpSpPr>
        <p:sp>
          <p:nvSpPr>
            <p:cNvPr id="329" name="Google Shape;329;p46"/>
            <p:cNvSpPr/>
            <p:nvPr/>
          </p:nvSpPr>
          <p:spPr>
            <a:xfrm>
              <a:off x="6807900" y="26712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30" name="Google Shape;330;p46"/>
            <p:cNvSpPr/>
            <p:nvPr/>
          </p:nvSpPr>
          <p:spPr>
            <a:xfrm>
              <a:off x="6807900" y="2636450"/>
              <a:ext cx="102600" cy="22500"/>
            </a:xfrm>
            <a:custGeom>
              <a:rect b="b" l="l" r="r" t="t"/>
              <a:pathLst>
                <a:path extrusionOk="0" h="120000" w="120000">
                  <a:moveTo>
                    <a:pt x="29" y="132"/>
                  </a:moveTo>
                  <a:lnTo>
                    <a:pt x="29" y="120000"/>
                  </a:lnTo>
                  <a:lnTo>
                    <a:pt x="120000" y="120000"/>
                  </a:lnTo>
                  <a:lnTo>
                    <a:pt x="120000" y="132"/>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31" name="Google Shape;331;p46"/>
            <p:cNvSpPr/>
            <p:nvPr/>
          </p:nvSpPr>
          <p:spPr>
            <a:xfrm>
              <a:off x="6807900" y="2706075"/>
              <a:ext cx="102600" cy="30000"/>
            </a:xfrm>
            <a:custGeom>
              <a:rect b="b" l="l" r="r" t="t"/>
              <a:pathLst>
                <a:path extrusionOk="0" h="120000" w="120000">
                  <a:moveTo>
                    <a:pt x="29" y="0"/>
                  </a:moveTo>
                  <a:lnTo>
                    <a:pt x="29" y="17142"/>
                  </a:lnTo>
                  <a:lnTo>
                    <a:pt x="730" y="31879"/>
                  </a:lnTo>
                  <a:lnTo>
                    <a:pt x="2865" y="46516"/>
                  </a:lnTo>
                  <a:lnTo>
                    <a:pt x="5730" y="58746"/>
                  </a:lnTo>
                  <a:lnTo>
                    <a:pt x="10029" y="66165"/>
                  </a:lnTo>
                  <a:lnTo>
                    <a:pt x="55000" y="117493"/>
                  </a:lnTo>
                  <a:lnTo>
                    <a:pt x="60000" y="120000"/>
                  </a:lnTo>
                  <a:lnTo>
                    <a:pt x="65000" y="117493"/>
                  </a:lnTo>
                  <a:lnTo>
                    <a:pt x="110000" y="66165"/>
                  </a:lnTo>
                  <a:lnTo>
                    <a:pt x="114269" y="58746"/>
                  </a:lnTo>
                  <a:lnTo>
                    <a:pt x="117134" y="46516"/>
                  </a:lnTo>
                  <a:lnTo>
                    <a:pt x="119269" y="31879"/>
                  </a:lnTo>
                  <a:lnTo>
                    <a:pt x="120000" y="17142"/>
                  </a:lnTo>
                  <a:lnTo>
                    <a:pt x="120000"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32" name="Google Shape;332;p46"/>
            <p:cNvSpPr/>
            <p:nvPr/>
          </p:nvSpPr>
          <p:spPr>
            <a:xfrm>
              <a:off x="6811575" y="2463675"/>
              <a:ext cx="95400" cy="160500"/>
            </a:xfrm>
            <a:custGeom>
              <a:rect b="b" l="l" r="r" t="t"/>
              <a:pathLst>
                <a:path extrusionOk="0" h="120000" w="120000">
                  <a:moveTo>
                    <a:pt x="59984" y="0"/>
                  </a:moveTo>
                  <a:lnTo>
                    <a:pt x="29220" y="15523"/>
                  </a:lnTo>
                  <a:lnTo>
                    <a:pt x="26922" y="16419"/>
                  </a:lnTo>
                  <a:lnTo>
                    <a:pt x="24623" y="16886"/>
                  </a:lnTo>
                  <a:lnTo>
                    <a:pt x="21537" y="16419"/>
                  </a:lnTo>
                  <a:lnTo>
                    <a:pt x="19239" y="15523"/>
                  </a:lnTo>
                  <a:lnTo>
                    <a:pt x="0" y="5940"/>
                  </a:lnTo>
                  <a:lnTo>
                    <a:pt x="41532" y="119981"/>
                  </a:lnTo>
                  <a:lnTo>
                    <a:pt x="78436" y="119981"/>
                  </a:lnTo>
                  <a:lnTo>
                    <a:pt x="119968" y="5940"/>
                  </a:lnTo>
                  <a:lnTo>
                    <a:pt x="100760" y="15523"/>
                  </a:lnTo>
                  <a:lnTo>
                    <a:pt x="98430" y="16419"/>
                  </a:lnTo>
                  <a:lnTo>
                    <a:pt x="95376" y="16886"/>
                  </a:lnTo>
                  <a:lnTo>
                    <a:pt x="93046" y="16419"/>
                  </a:lnTo>
                  <a:lnTo>
                    <a:pt x="90747" y="15523"/>
                  </a:lnTo>
                  <a:lnTo>
                    <a:pt x="59984" y="0"/>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33" name="Google Shape;333;p46"/>
            <p:cNvSpPr/>
            <p:nvPr/>
          </p:nvSpPr>
          <p:spPr>
            <a:xfrm>
              <a:off x="6730350" y="2315900"/>
              <a:ext cx="257700" cy="308400"/>
            </a:xfrm>
            <a:custGeom>
              <a:rect b="b" l="l" r="r" t="t"/>
              <a:pathLst>
                <a:path extrusionOk="0" h="120000" w="120000">
                  <a:moveTo>
                    <a:pt x="60000" y="9"/>
                  </a:moveTo>
                  <a:lnTo>
                    <a:pt x="53748" y="243"/>
                  </a:lnTo>
                  <a:lnTo>
                    <a:pt x="48055" y="953"/>
                  </a:lnTo>
                  <a:lnTo>
                    <a:pt x="42083" y="2383"/>
                  </a:lnTo>
                  <a:lnTo>
                    <a:pt x="36682" y="4047"/>
                  </a:lnTo>
                  <a:lnTo>
                    <a:pt x="31571" y="6187"/>
                  </a:lnTo>
                  <a:lnTo>
                    <a:pt x="26449" y="8561"/>
                  </a:lnTo>
                  <a:lnTo>
                    <a:pt x="21897" y="11411"/>
                  </a:lnTo>
                  <a:lnTo>
                    <a:pt x="17636" y="14738"/>
                  </a:lnTo>
                  <a:lnTo>
                    <a:pt x="13946" y="18299"/>
                  </a:lnTo>
                  <a:lnTo>
                    <a:pt x="10244" y="22102"/>
                  </a:lnTo>
                  <a:lnTo>
                    <a:pt x="7403" y="26140"/>
                  </a:lnTo>
                  <a:lnTo>
                    <a:pt x="4842" y="30654"/>
                  </a:lnTo>
                  <a:lnTo>
                    <a:pt x="2852" y="35168"/>
                  </a:lnTo>
                  <a:lnTo>
                    <a:pt x="1431" y="39925"/>
                  </a:lnTo>
                  <a:lnTo>
                    <a:pt x="582" y="44916"/>
                  </a:lnTo>
                  <a:lnTo>
                    <a:pt x="11" y="50140"/>
                  </a:lnTo>
                  <a:lnTo>
                    <a:pt x="291" y="52757"/>
                  </a:lnTo>
                  <a:lnTo>
                    <a:pt x="582" y="55364"/>
                  </a:lnTo>
                  <a:lnTo>
                    <a:pt x="1431" y="60355"/>
                  </a:lnTo>
                  <a:lnTo>
                    <a:pt x="2852" y="65112"/>
                  </a:lnTo>
                  <a:lnTo>
                    <a:pt x="4842" y="69383"/>
                  </a:lnTo>
                  <a:lnTo>
                    <a:pt x="7403" y="73663"/>
                  </a:lnTo>
                  <a:lnTo>
                    <a:pt x="9965" y="77467"/>
                  </a:lnTo>
                  <a:lnTo>
                    <a:pt x="12805" y="81261"/>
                  </a:lnTo>
                  <a:lnTo>
                    <a:pt x="15937" y="85065"/>
                  </a:lnTo>
                  <a:lnTo>
                    <a:pt x="22188" y="92672"/>
                  </a:lnTo>
                  <a:lnTo>
                    <a:pt x="25029" y="96710"/>
                  </a:lnTo>
                  <a:lnTo>
                    <a:pt x="27869" y="100747"/>
                  </a:lnTo>
                  <a:lnTo>
                    <a:pt x="30430" y="105027"/>
                  </a:lnTo>
                  <a:lnTo>
                    <a:pt x="32712" y="109775"/>
                  </a:lnTo>
                  <a:lnTo>
                    <a:pt x="34691" y="114766"/>
                  </a:lnTo>
                  <a:lnTo>
                    <a:pt x="36123" y="119990"/>
                  </a:lnTo>
                  <a:lnTo>
                    <a:pt x="47485" y="119990"/>
                  </a:lnTo>
                  <a:lnTo>
                    <a:pt x="37823" y="82691"/>
                  </a:lnTo>
                  <a:lnTo>
                    <a:pt x="31001" y="54887"/>
                  </a:lnTo>
                  <a:lnTo>
                    <a:pt x="31001" y="53700"/>
                  </a:lnTo>
                  <a:lnTo>
                    <a:pt x="31571" y="52757"/>
                  </a:lnTo>
                  <a:lnTo>
                    <a:pt x="32421" y="52280"/>
                  </a:lnTo>
                  <a:lnTo>
                    <a:pt x="33562" y="52037"/>
                  </a:lnTo>
                  <a:lnTo>
                    <a:pt x="34412" y="52037"/>
                  </a:lnTo>
                  <a:lnTo>
                    <a:pt x="35552" y="52513"/>
                  </a:lnTo>
                  <a:lnTo>
                    <a:pt x="46926" y="60831"/>
                  </a:lnTo>
                  <a:lnTo>
                    <a:pt x="58009" y="52513"/>
                  </a:lnTo>
                  <a:lnTo>
                    <a:pt x="59150" y="52037"/>
                  </a:lnTo>
                  <a:lnTo>
                    <a:pt x="60849" y="52037"/>
                  </a:lnTo>
                  <a:lnTo>
                    <a:pt x="61990" y="52513"/>
                  </a:lnTo>
                  <a:lnTo>
                    <a:pt x="73084" y="60831"/>
                  </a:lnTo>
                  <a:lnTo>
                    <a:pt x="84447" y="52513"/>
                  </a:lnTo>
                  <a:lnTo>
                    <a:pt x="85587" y="52037"/>
                  </a:lnTo>
                  <a:lnTo>
                    <a:pt x="86437" y="52037"/>
                  </a:lnTo>
                  <a:lnTo>
                    <a:pt x="87578" y="52280"/>
                  </a:lnTo>
                  <a:lnTo>
                    <a:pt x="88428" y="52757"/>
                  </a:lnTo>
                  <a:lnTo>
                    <a:pt x="88998" y="53700"/>
                  </a:lnTo>
                  <a:lnTo>
                    <a:pt x="88998" y="54887"/>
                  </a:lnTo>
                  <a:lnTo>
                    <a:pt x="82176" y="82691"/>
                  </a:lnTo>
                  <a:lnTo>
                    <a:pt x="72514" y="119990"/>
                  </a:lnTo>
                  <a:lnTo>
                    <a:pt x="83888" y="119990"/>
                  </a:lnTo>
                  <a:lnTo>
                    <a:pt x="85308" y="114766"/>
                  </a:lnTo>
                  <a:lnTo>
                    <a:pt x="87299" y="109775"/>
                  </a:lnTo>
                  <a:lnTo>
                    <a:pt x="89569" y="105027"/>
                  </a:lnTo>
                  <a:lnTo>
                    <a:pt x="92130" y="100747"/>
                  </a:lnTo>
                  <a:lnTo>
                    <a:pt x="94970" y="96710"/>
                  </a:lnTo>
                  <a:lnTo>
                    <a:pt x="97811" y="92672"/>
                  </a:lnTo>
                  <a:lnTo>
                    <a:pt x="104074" y="85065"/>
                  </a:lnTo>
                  <a:lnTo>
                    <a:pt x="107194" y="81261"/>
                  </a:lnTo>
                  <a:lnTo>
                    <a:pt x="110046" y="77467"/>
                  </a:lnTo>
                  <a:lnTo>
                    <a:pt x="112596" y="73663"/>
                  </a:lnTo>
                  <a:lnTo>
                    <a:pt x="115157" y="69383"/>
                  </a:lnTo>
                  <a:lnTo>
                    <a:pt x="117147" y="65112"/>
                  </a:lnTo>
                  <a:lnTo>
                    <a:pt x="118568" y="60355"/>
                  </a:lnTo>
                  <a:lnTo>
                    <a:pt x="119429" y="55364"/>
                  </a:lnTo>
                  <a:lnTo>
                    <a:pt x="119708" y="52757"/>
                  </a:lnTo>
                  <a:lnTo>
                    <a:pt x="119988" y="50140"/>
                  </a:lnTo>
                  <a:lnTo>
                    <a:pt x="119429" y="44916"/>
                  </a:lnTo>
                  <a:lnTo>
                    <a:pt x="118568" y="39925"/>
                  </a:lnTo>
                  <a:lnTo>
                    <a:pt x="117147" y="35168"/>
                  </a:lnTo>
                  <a:lnTo>
                    <a:pt x="115157" y="30654"/>
                  </a:lnTo>
                  <a:lnTo>
                    <a:pt x="112596" y="26140"/>
                  </a:lnTo>
                  <a:lnTo>
                    <a:pt x="109755" y="22102"/>
                  </a:lnTo>
                  <a:lnTo>
                    <a:pt x="106065" y="18299"/>
                  </a:lnTo>
                  <a:lnTo>
                    <a:pt x="102363" y="14738"/>
                  </a:lnTo>
                  <a:lnTo>
                    <a:pt x="98102" y="11411"/>
                  </a:lnTo>
                  <a:lnTo>
                    <a:pt x="93550" y="8561"/>
                  </a:lnTo>
                  <a:lnTo>
                    <a:pt x="88428" y="6187"/>
                  </a:lnTo>
                  <a:lnTo>
                    <a:pt x="83317" y="4047"/>
                  </a:lnTo>
                  <a:lnTo>
                    <a:pt x="77916" y="2383"/>
                  </a:lnTo>
                  <a:lnTo>
                    <a:pt x="71944" y="953"/>
                  </a:lnTo>
                  <a:lnTo>
                    <a:pt x="66251" y="243"/>
                  </a:lnTo>
                  <a:lnTo>
                    <a:pt x="60000" y="9"/>
                  </a:lnTo>
                  <a:close/>
                </a:path>
              </a:pathLst>
            </a:custGeom>
            <a:solidFill>
              <a:srgbClr val="FF9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39" name="Google Shape;339;p47"/>
          <p:cNvSpPr txBox="1"/>
          <p:nvPr/>
        </p:nvSpPr>
        <p:spPr>
          <a:xfrm>
            <a:off x="455425" y="1156575"/>
            <a:ext cx="8007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Site Overview</a:t>
            </a:r>
            <a:endParaRPr b="1" sz="1800">
              <a:solidFill>
                <a:schemeClr val="dk1"/>
              </a:solidFill>
            </a:endParaRPr>
          </a:p>
          <a:p>
            <a:pPr indent="0" lvl="0" marL="0" rtl="0" algn="l">
              <a:spcBef>
                <a:spcPts val="600"/>
              </a:spcBef>
              <a:spcAft>
                <a:spcPts val="0"/>
              </a:spcAft>
              <a:buNone/>
            </a:pPr>
            <a:r>
              <a:rPr lang="en" sz="1800" u="sng">
                <a:solidFill>
                  <a:schemeClr val="hlink"/>
                </a:solidFill>
                <a:hlinkClick r:id="rId3"/>
              </a:rPr>
              <a:t>https://getbootstrap.com/docs/4.4/getting-started/introduction/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Current: </a:t>
            </a:r>
            <a:r>
              <a:rPr lang="en" sz="1800" u="sng">
                <a:solidFill>
                  <a:schemeClr val="hlink"/>
                </a:solidFill>
                <a:hlinkClick r:id="rId4"/>
              </a:rPr>
              <a:t>https://getbootstrap.com/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340" name="Google Shape;340;p47"/>
          <p:cNvPicPr preferRelativeResize="0"/>
          <p:nvPr/>
        </p:nvPicPr>
        <p:blipFill>
          <a:blip r:embed="rId5">
            <a:alphaModFix/>
          </a:blip>
          <a:stretch>
            <a:fillRect/>
          </a:stretch>
        </p:blipFill>
        <p:spPr>
          <a:xfrm>
            <a:off x="1281350" y="1608550"/>
            <a:ext cx="6743954" cy="31928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46" name="Google Shape;346;p48"/>
          <p:cNvSpPr txBox="1"/>
          <p:nvPr/>
        </p:nvSpPr>
        <p:spPr>
          <a:xfrm>
            <a:off x="299925" y="1527100"/>
            <a:ext cx="7445100" cy="66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 </a:t>
            </a:r>
            <a:r>
              <a:rPr lang="en" sz="1800">
                <a:solidFill>
                  <a:schemeClr val="dk1"/>
                </a:solidFill>
              </a:rPr>
              <a:t>comes with many options to layout your designs</a:t>
            </a:r>
            <a:endParaRPr sz="1800">
              <a:solidFill>
                <a:schemeClr val="dk1"/>
              </a:solidFill>
            </a:endParaRPr>
          </a:p>
          <a:p>
            <a:pPr indent="0" lvl="0" marL="0" rtl="0" algn="l">
              <a:spcBef>
                <a:spcPts val="600"/>
              </a:spcBef>
              <a:spcAft>
                <a:spcPts val="0"/>
              </a:spcAft>
              <a:buNone/>
            </a:pPr>
            <a:r>
              <a:t/>
            </a:r>
            <a:endParaRPr/>
          </a:p>
          <a:p>
            <a:pPr indent="-317500" lvl="0" marL="1371600" rtl="0" algn="l">
              <a:spcBef>
                <a:spcPts val="0"/>
              </a:spcBef>
              <a:spcAft>
                <a:spcPts val="0"/>
              </a:spcAft>
              <a:buSzPts val="1400"/>
              <a:buChar char="●"/>
            </a:pPr>
            <a:r>
              <a:rPr lang="en"/>
              <a:t>Containers</a:t>
            </a:r>
            <a:endParaRPr/>
          </a:p>
          <a:p>
            <a:pPr indent="-317500" lvl="0" marL="1371600" rtl="0" algn="l">
              <a:spcBef>
                <a:spcPts val="0"/>
              </a:spcBef>
              <a:spcAft>
                <a:spcPts val="0"/>
              </a:spcAft>
              <a:buSzPts val="1400"/>
              <a:buChar char="●"/>
            </a:pPr>
            <a:r>
              <a:rPr lang="en"/>
              <a:t>Grid System</a:t>
            </a:r>
            <a:endParaRPr/>
          </a:p>
          <a:p>
            <a:pPr indent="-317500" lvl="0" marL="1371600" rtl="0" algn="l">
              <a:spcBef>
                <a:spcPts val="0"/>
              </a:spcBef>
              <a:spcAft>
                <a:spcPts val="0"/>
              </a:spcAft>
              <a:buSzPts val="1400"/>
              <a:buChar char="●"/>
            </a:pPr>
            <a:r>
              <a:rPr lang="en"/>
              <a:t>Media Objects</a:t>
            </a:r>
            <a:endParaRPr/>
          </a:p>
          <a:p>
            <a:pPr indent="-317500" lvl="0" marL="1371600" rtl="0" algn="l">
              <a:spcBef>
                <a:spcPts val="0"/>
              </a:spcBef>
              <a:spcAft>
                <a:spcPts val="0"/>
              </a:spcAft>
              <a:buSzPts val="1400"/>
              <a:buChar char="●"/>
            </a:pPr>
            <a:r>
              <a:rPr lang="en"/>
              <a:t>Utilities for Layout</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0000FF"/>
              </a:solidFill>
            </a:endParaRPr>
          </a:p>
        </p:txBody>
      </p:sp>
      <p:pic>
        <p:nvPicPr>
          <p:cNvPr id="347" name="Google Shape;347;p48"/>
          <p:cNvPicPr preferRelativeResize="0"/>
          <p:nvPr/>
        </p:nvPicPr>
        <p:blipFill>
          <a:blip r:embed="rId3">
            <a:alphaModFix/>
          </a:blip>
          <a:stretch>
            <a:fillRect/>
          </a:stretch>
        </p:blipFill>
        <p:spPr>
          <a:xfrm>
            <a:off x="3301300" y="1885950"/>
            <a:ext cx="5475499" cy="2813400"/>
          </a:xfrm>
          <a:prstGeom prst="rect">
            <a:avLst/>
          </a:prstGeom>
          <a:noFill/>
          <a:ln>
            <a:noFill/>
          </a:ln>
        </p:spPr>
      </p:pic>
      <p:sp>
        <p:nvSpPr>
          <p:cNvPr id="348" name="Google Shape;348;p48"/>
          <p:cNvSpPr txBox="1"/>
          <p:nvPr/>
        </p:nvSpPr>
        <p:spPr>
          <a:xfrm>
            <a:off x="3731975" y="1311950"/>
            <a:ext cx="47334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https://getbootstrap.com/docs/4.4/layout/overview/</a:t>
            </a:r>
            <a:endParaRPr sz="1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54" name="Google Shape;354;p49"/>
          <p:cNvSpPr txBox="1"/>
          <p:nvPr/>
        </p:nvSpPr>
        <p:spPr>
          <a:xfrm>
            <a:off x="382075" y="1607350"/>
            <a:ext cx="4171500" cy="66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Framework Breakdown</a:t>
            </a:r>
            <a:endParaRPr b="1" sz="1800">
              <a:solidFill>
                <a:schemeClr val="dk1"/>
              </a:solidFill>
            </a:endParaRPr>
          </a:p>
          <a:p>
            <a:pPr indent="0" lvl="0" marL="0" rtl="0" algn="l">
              <a:spcBef>
                <a:spcPts val="600"/>
              </a:spcBef>
              <a:spcAft>
                <a:spcPts val="0"/>
              </a:spcAft>
              <a:buNone/>
            </a:pPr>
            <a:r>
              <a:t/>
            </a:r>
            <a:endParaRPr/>
          </a:p>
          <a:p>
            <a:pPr indent="0" lvl="0" marL="0" rtl="0" algn="l">
              <a:spcBef>
                <a:spcPts val="0"/>
              </a:spcBef>
              <a:spcAft>
                <a:spcPts val="0"/>
              </a:spcAft>
              <a:buNone/>
            </a:pPr>
            <a:r>
              <a:rPr lang="en" sz="1800">
                <a:solidFill>
                  <a:srgbClr val="0000FF"/>
                </a:solidFill>
              </a:rPr>
              <a:t>Pre-built Classes Using CSS </a:t>
            </a:r>
            <a:endParaRPr sz="1800">
              <a:solidFill>
                <a:srgbClr val="0000FF"/>
              </a:solidFill>
            </a:endParaRPr>
          </a:p>
          <a:p>
            <a:pPr indent="-342900" lvl="0" marL="1371600" rtl="0" algn="l">
              <a:spcBef>
                <a:spcPts val="0"/>
              </a:spcBef>
              <a:spcAft>
                <a:spcPts val="0"/>
              </a:spcAft>
              <a:buSzPts val="1800"/>
              <a:buChar char="●"/>
            </a:pPr>
            <a:r>
              <a:rPr lang="en" sz="1800"/>
              <a:t>Grids</a:t>
            </a:r>
            <a:endParaRPr sz="1800"/>
          </a:p>
          <a:p>
            <a:pPr indent="-342900" lvl="0" marL="1371600" rtl="0" algn="l">
              <a:spcBef>
                <a:spcPts val="0"/>
              </a:spcBef>
              <a:spcAft>
                <a:spcPts val="0"/>
              </a:spcAft>
              <a:buSzPts val="1800"/>
              <a:buChar char="●"/>
            </a:pPr>
            <a:r>
              <a:rPr lang="en" sz="1800"/>
              <a:t>Tables</a:t>
            </a:r>
            <a:endParaRPr sz="1800"/>
          </a:p>
          <a:p>
            <a:pPr indent="-342900" lvl="0" marL="1371600" rtl="0" algn="l">
              <a:spcBef>
                <a:spcPts val="0"/>
              </a:spcBef>
              <a:spcAft>
                <a:spcPts val="0"/>
              </a:spcAft>
              <a:buSzPts val="1800"/>
              <a:buChar char="●"/>
            </a:pPr>
            <a:r>
              <a:rPr lang="en" sz="1800"/>
              <a:t>Forms </a:t>
            </a:r>
            <a:endParaRPr sz="1800"/>
          </a:p>
          <a:p>
            <a:pPr indent="-342900" lvl="0" marL="1371600" rtl="0" algn="l">
              <a:spcBef>
                <a:spcPts val="0"/>
              </a:spcBef>
              <a:spcAft>
                <a:spcPts val="0"/>
              </a:spcAft>
              <a:buSzPts val="1800"/>
              <a:buChar char="●"/>
            </a:pPr>
            <a:r>
              <a:rPr lang="en" sz="1800"/>
              <a:t>Buttons</a:t>
            </a:r>
            <a:endParaRPr sz="1800"/>
          </a:p>
          <a:p>
            <a:pPr indent="-342900" lvl="0" marL="1371600" rtl="0" algn="l">
              <a:spcBef>
                <a:spcPts val="0"/>
              </a:spcBef>
              <a:spcAft>
                <a:spcPts val="0"/>
              </a:spcAft>
              <a:buSzPts val="1800"/>
              <a:buChar char="●"/>
            </a:pPr>
            <a:r>
              <a:rPr lang="en" sz="1800"/>
              <a:t>Images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55" name="Google Shape;355;p49"/>
          <p:cNvSpPr txBox="1"/>
          <p:nvPr/>
        </p:nvSpPr>
        <p:spPr>
          <a:xfrm>
            <a:off x="4032075" y="2972950"/>
            <a:ext cx="4715400" cy="16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Components Requiring Javascript </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Transitions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Modals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Interactive Dropdowns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Carousels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Toggles and collapsing</a:t>
            </a:r>
            <a:endParaRPr sz="1800"/>
          </a:p>
        </p:txBody>
      </p:sp>
      <p:sp>
        <p:nvSpPr>
          <p:cNvPr id="356" name="Google Shape;356;p49"/>
          <p:cNvSpPr txBox="1"/>
          <p:nvPr/>
        </p:nvSpPr>
        <p:spPr>
          <a:xfrm>
            <a:off x="4996150" y="861300"/>
            <a:ext cx="3375300" cy="18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Content</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Type</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Images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Forms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Tables</a:t>
            </a:r>
            <a:endParaRPr sz="1800">
              <a:solidFill>
                <a:schemeClr val="dk1"/>
              </a:solidFill>
            </a:endParaRPr>
          </a:p>
          <a:p>
            <a:pPr indent="0" lvl="0" marL="1371600" rtl="0" algn="l">
              <a:spcBef>
                <a:spcPts val="0"/>
              </a:spcBef>
              <a:spcAft>
                <a:spcPts val="0"/>
              </a:spcAft>
              <a:buNone/>
            </a:pPr>
            <a:r>
              <a:t/>
            </a:r>
            <a:endParaRPr sz="1800"/>
          </a:p>
        </p:txBody>
      </p:sp>
      <p:sp>
        <p:nvSpPr>
          <p:cNvPr id="357" name="Google Shape;357;p49"/>
          <p:cNvSpPr txBox="1"/>
          <p:nvPr/>
        </p:nvSpPr>
        <p:spPr>
          <a:xfrm>
            <a:off x="322325" y="2939475"/>
            <a:ext cx="3375300" cy="18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rPr>
              <a:t>Pre-built Components </a:t>
            </a:r>
            <a:endParaRPr sz="1800">
              <a:solidFill>
                <a:srgbClr val="0000FF"/>
              </a:solidFill>
            </a:endParaRPr>
          </a:p>
          <a:p>
            <a:pPr indent="-342900" lvl="0" marL="1371600" rtl="0" algn="l">
              <a:spcBef>
                <a:spcPts val="0"/>
              </a:spcBef>
              <a:spcAft>
                <a:spcPts val="0"/>
              </a:spcAft>
              <a:buClr>
                <a:schemeClr val="dk1"/>
              </a:buClr>
              <a:buSzPts val="1800"/>
              <a:buChar char="●"/>
            </a:pPr>
            <a:r>
              <a:rPr lang="en" sz="1800">
                <a:solidFill>
                  <a:schemeClr val="dk1"/>
                </a:solidFill>
              </a:rPr>
              <a:t>Dropdowns</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Navigation</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Headers </a:t>
            </a:r>
            <a:endParaRPr sz="1800">
              <a:solidFill>
                <a:schemeClr val="dk1"/>
              </a:solidFill>
            </a:endParaRPr>
          </a:p>
          <a:p>
            <a:pPr indent="-342900" lvl="0" marL="1371600" rtl="0" algn="l">
              <a:spcBef>
                <a:spcPts val="0"/>
              </a:spcBef>
              <a:spcAft>
                <a:spcPts val="0"/>
              </a:spcAft>
              <a:buClr>
                <a:schemeClr val="dk1"/>
              </a:buClr>
              <a:buSzPts val="1800"/>
              <a:buChar char="●"/>
            </a:pPr>
            <a:r>
              <a:rPr lang="en" sz="1800">
                <a:solidFill>
                  <a:schemeClr val="dk1"/>
                </a:solidFill>
              </a:rPr>
              <a:t>Cards</a:t>
            </a:r>
            <a:endParaRPr sz="1800">
              <a:solidFill>
                <a:schemeClr val="dk1"/>
              </a:solidFill>
            </a:endParaRPr>
          </a:p>
          <a:p>
            <a:pPr indent="-342900" lvl="0" marL="1371600" rtl="0" algn="l">
              <a:spcBef>
                <a:spcPts val="0"/>
              </a:spcBef>
              <a:spcAft>
                <a:spcPts val="0"/>
              </a:spcAft>
              <a:buClr>
                <a:schemeClr val="dk1"/>
              </a:buClr>
              <a:buSzPts val="1800"/>
              <a:buChar char="●"/>
            </a:pPr>
            <a:r>
              <a:rPr lang="en" sz="1800"/>
              <a:t>List Groups</a:t>
            </a:r>
            <a:endParaRPr sz="1800"/>
          </a:p>
          <a:p>
            <a:pPr indent="-342900" lvl="0" marL="1371600" rtl="0" algn="l">
              <a:spcBef>
                <a:spcPts val="0"/>
              </a:spcBef>
              <a:spcAft>
                <a:spcPts val="0"/>
              </a:spcAft>
              <a:buClr>
                <a:schemeClr val="dk1"/>
              </a:buClr>
              <a:buSzPts val="1800"/>
              <a:buChar char="●"/>
            </a:pPr>
            <a:r>
              <a:rPr lang="en" sz="1800"/>
              <a:t>Buttons</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63" name="Google Shape;363;p50"/>
          <p:cNvSpPr txBox="1"/>
          <p:nvPr/>
        </p:nvSpPr>
        <p:spPr>
          <a:xfrm>
            <a:off x="2210450" y="1210100"/>
            <a:ext cx="5370900" cy="4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b="1" lang="en">
                <a:solidFill>
                  <a:schemeClr val="dk1"/>
                </a:solidFill>
              </a:rPr>
              <a:t>Bootstrap Framework Breakdown</a:t>
            </a:r>
            <a:endParaRPr b="1">
              <a:solidFill>
                <a:schemeClr val="dk1"/>
              </a:solidFill>
            </a:endParaRPr>
          </a:p>
          <a:p>
            <a:pPr indent="0" lvl="0" marL="0" rtl="0" algn="l">
              <a:spcBef>
                <a:spcPts val="600"/>
              </a:spcBef>
              <a:spcAft>
                <a:spcPts val="0"/>
              </a:spcAft>
              <a:buNone/>
            </a:pPr>
            <a:r>
              <a:t/>
            </a:r>
            <a:endParaRPr/>
          </a:p>
          <a:p>
            <a:pPr indent="0" lvl="0" marL="0" rtl="0" algn="l">
              <a:spcBef>
                <a:spcPts val="0"/>
              </a:spcBef>
              <a:spcAft>
                <a:spcPts val="0"/>
              </a:spcAft>
              <a:buNone/>
            </a:pPr>
            <a:r>
              <a:rPr lang="en">
                <a:solidFill>
                  <a:srgbClr val="0000FF"/>
                </a:solidFill>
              </a:rPr>
              <a:t>Pre-built Layout Classes Using CSS</a:t>
            </a:r>
            <a:endParaRPr>
              <a:solidFill>
                <a:srgbClr val="0000FF"/>
              </a:solidFill>
            </a:endParaRPr>
          </a:p>
          <a:p>
            <a:pPr indent="0" lvl="0" marL="0" rtl="0" algn="l">
              <a:spcBef>
                <a:spcPts val="0"/>
              </a:spcBef>
              <a:spcAft>
                <a:spcPts val="0"/>
              </a:spcAft>
              <a:buNone/>
            </a:pPr>
            <a:r>
              <a:rPr lang="en">
                <a:solidFill>
                  <a:srgbClr val="0000FF"/>
                </a:solidFill>
              </a:rPr>
              <a:t>https://getbootstrap.com/docs/4.4/layout/overview/</a:t>
            </a:r>
            <a:r>
              <a:rPr lang="en" u="sng">
                <a:solidFill>
                  <a:schemeClr val="hlink"/>
                </a:solidFill>
                <a:hlinkClick r:id="rId3"/>
              </a:rPr>
              <a:t> </a:t>
            </a:r>
            <a:endParaRPr>
              <a:solidFill>
                <a:srgbClr val="0000FF"/>
              </a:solidFill>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364" name="Google Shape;364;p50"/>
          <p:cNvPicPr preferRelativeResize="0"/>
          <p:nvPr/>
        </p:nvPicPr>
        <p:blipFill>
          <a:blip r:embed="rId4">
            <a:alphaModFix/>
          </a:blip>
          <a:stretch>
            <a:fillRect/>
          </a:stretch>
        </p:blipFill>
        <p:spPr>
          <a:xfrm>
            <a:off x="1025825" y="1545725"/>
            <a:ext cx="6742123" cy="3139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70" name="Google Shape;370;p51"/>
          <p:cNvSpPr txBox="1"/>
          <p:nvPr/>
        </p:nvSpPr>
        <p:spPr>
          <a:xfrm>
            <a:off x="2431100" y="515625"/>
            <a:ext cx="6148200" cy="15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Content - </a:t>
            </a:r>
            <a:endParaRPr>
              <a:solidFill>
                <a:srgbClr val="0000FF"/>
              </a:solidFill>
            </a:endParaRPr>
          </a:p>
          <a:p>
            <a:pPr indent="0" lvl="0" marL="0" rtl="0" algn="l">
              <a:spcBef>
                <a:spcPts val="0"/>
              </a:spcBef>
              <a:spcAft>
                <a:spcPts val="0"/>
              </a:spcAft>
              <a:buNone/>
            </a:pPr>
            <a:r>
              <a:rPr lang="en">
                <a:solidFill>
                  <a:srgbClr val="0000FF"/>
                </a:solidFill>
              </a:rPr>
              <a:t>https://getbootstrap.com/docs/4.4/content/typography/</a:t>
            </a:r>
            <a:endParaRPr>
              <a:solidFill>
                <a:srgbClr val="0000FF"/>
              </a:solidFill>
            </a:endParaRPr>
          </a:p>
          <a:p>
            <a:pPr indent="0" lvl="0" marL="1371600" rtl="0" algn="l">
              <a:spcBef>
                <a:spcPts val="0"/>
              </a:spcBef>
              <a:spcAft>
                <a:spcPts val="0"/>
              </a:spcAft>
              <a:buNone/>
            </a:pPr>
            <a:r>
              <a:t/>
            </a:r>
            <a:endParaRPr sz="1200">
              <a:solidFill>
                <a:schemeClr val="dk1"/>
              </a:solidFill>
            </a:endParaRPr>
          </a:p>
          <a:p>
            <a:pPr indent="0" lvl="0" marL="1371600" rtl="0" algn="l">
              <a:spcBef>
                <a:spcPts val="0"/>
              </a:spcBef>
              <a:spcAft>
                <a:spcPts val="0"/>
              </a:spcAft>
              <a:buNone/>
            </a:pPr>
            <a:r>
              <a:t/>
            </a:r>
            <a:endParaRPr sz="1800"/>
          </a:p>
        </p:txBody>
      </p:sp>
      <p:sp>
        <p:nvSpPr>
          <p:cNvPr id="371" name="Google Shape;371;p51"/>
          <p:cNvSpPr txBox="1"/>
          <p:nvPr/>
        </p:nvSpPr>
        <p:spPr>
          <a:xfrm>
            <a:off x="2672225" y="334725"/>
            <a:ext cx="4038300" cy="1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b="1" lang="en">
                <a:solidFill>
                  <a:schemeClr val="dk1"/>
                </a:solidFill>
              </a:rPr>
              <a:t>Bootstrap Framework Breakdown</a:t>
            </a:r>
            <a:endParaRPr>
              <a:solidFill>
                <a:srgbClr val="0000FF"/>
              </a:solidFill>
            </a:endParaRPr>
          </a:p>
        </p:txBody>
      </p:sp>
      <p:pic>
        <p:nvPicPr>
          <p:cNvPr id="372" name="Google Shape;372;p51"/>
          <p:cNvPicPr preferRelativeResize="0"/>
          <p:nvPr/>
        </p:nvPicPr>
        <p:blipFill>
          <a:blip r:embed="rId3">
            <a:alphaModFix/>
          </a:blip>
          <a:stretch>
            <a:fillRect/>
          </a:stretch>
        </p:blipFill>
        <p:spPr>
          <a:xfrm>
            <a:off x="1307825" y="1465075"/>
            <a:ext cx="5860349" cy="2750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78" name="Google Shape;378;p52"/>
          <p:cNvSpPr txBox="1"/>
          <p:nvPr/>
        </p:nvSpPr>
        <p:spPr>
          <a:xfrm>
            <a:off x="1356450" y="885000"/>
            <a:ext cx="6148200" cy="8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Headings and Text Utilities </a:t>
            </a:r>
            <a:endParaRPr>
              <a:solidFill>
                <a:srgbClr val="0000FF"/>
              </a:solidFill>
            </a:endParaRPr>
          </a:p>
          <a:p>
            <a:pPr indent="-317500" lvl="0" marL="457200" rtl="0" algn="l">
              <a:spcBef>
                <a:spcPts val="0"/>
              </a:spcBef>
              <a:spcAft>
                <a:spcPts val="0"/>
              </a:spcAft>
              <a:buSzPts val="1400"/>
              <a:buChar char="●"/>
            </a:pPr>
            <a:r>
              <a:rPr lang="en"/>
              <a:t>Uses classes for making type stand out like display, mute and lead</a:t>
            </a:r>
            <a:endParaRPr/>
          </a:p>
          <a:p>
            <a:pPr indent="0" lvl="0" marL="457200" rtl="0" algn="l">
              <a:spcBef>
                <a:spcPts val="0"/>
              </a:spcBef>
              <a:spcAft>
                <a:spcPts val="0"/>
              </a:spcAft>
              <a:buNone/>
            </a:pPr>
            <a:r>
              <a:t/>
            </a:r>
            <a:endParaRPr/>
          </a:p>
          <a:p>
            <a:pPr indent="0" lvl="0" marL="13716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TYPE:  </a:t>
            </a:r>
            <a:r>
              <a:rPr lang="en" u="sng">
                <a:solidFill>
                  <a:schemeClr val="hlink"/>
                </a:solidFill>
                <a:hlinkClick r:id="rId3"/>
              </a:rPr>
              <a:t>https://getbootstrap.com/docs/4.4/content/typography/</a:t>
            </a:r>
            <a:endParaRPr/>
          </a:p>
          <a:p>
            <a:pPr indent="0" lvl="0" marL="0" rtl="0" algn="l">
              <a:spcBef>
                <a:spcPts val="0"/>
              </a:spcBef>
              <a:spcAft>
                <a:spcPts val="0"/>
              </a:spcAft>
              <a:buClr>
                <a:schemeClr val="dk1"/>
              </a:buClr>
              <a:buSzPts val="1100"/>
              <a:buFont typeface="Arial"/>
              <a:buNone/>
            </a:pPr>
            <a:r>
              <a:t/>
            </a:r>
            <a:endParaRPr/>
          </a:p>
        </p:txBody>
      </p:sp>
      <p:sp>
        <p:nvSpPr>
          <p:cNvPr id="379" name="Google Shape;379;p52"/>
          <p:cNvSpPr txBox="1"/>
          <p:nvPr/>
        </p:nvSpPr>
        <p:spPr>
          <a:xfrm>
            <a:off x="2672225" y="334725"/>
            <a:ext cx="4038300" cy="1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b="1" lang="en">
                <a:solidFill>
                  <a:schemeClr val="dk1"/>
                </a:solidFill>
              </a:rPr>
              <a:t>Bootstrap Framework Breakdown</a:t>
            </a:r>
            <a:endParaRPr>
              <a:solidFill>
                <a:srgbClr val="0000FF"/>
              </a:solidFill>
            </a:endParaRPr>
          </a:p>
        </p:txBody>
      </p:sp>
      <p:pic>
        <p:nvPicPr>
          <p:cNvPr id="380" name="Google Shape;380;p52"/>
          <p:cNvPicPr preferRelativeResize="0"/>
          <p:nvPr/>
        </p:nvPicPr>
        <p:blipFill>
          <a:blip r:embed="rId4">
            <a:alphaModFix/>
          </a:blip>
          <a:stretch>
            <a:fillRect/>
          </a:stretch>
        </p:blipFill>
        <p:spPr>
          <a:xfrm>
            <a:off x="1339850" y="1823175"/>
            <a:ext cx="6181399" cy="2907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86" name="Google Shape;386;p53"/>
          <p:cNvSpPr txBox="1"/>
          <p:nvPr/>
        </p:nvSpPr>
        <p:spPr>
          <a:xfrm>
            <a:off x="1281900" y="1041850"/>
            <a:ext cx="6148200" cy="8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Headings and Text Utilities </a:t>
            </a:r>
            <a:endParaRPr>
              <a:solidFill>
                <a:srgbClr val="0000FF"/>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Uses classes for color like text-primary text-secondary</a:t>
            </a:r>
            <a:endParaRPr/>
          </a:p>
          <a:p>
            <a:pPr indent="0" lvl="0" marL="0" rtl="0" algn="l">
              <a:spcBef>
                <a:spcPts val="0"/>
              </a:spcBef>
              <a:spcAft>
                <a:spcPts val="0"/>
              </a:spcAft>
              <a:buNone/>
            </a:pPr>
            <a:r>
              <a:t/>
            </a:r>
            <a:endParaRPr/>
          </a:p>
          <a:p>
            <a:pPr indent="0" lvl="0" marL="137160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TEXT:  </a:t>
            </a:r>
            <a:endParaRPr sz="1200">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https://getbootstrap.com/docs/4.4/content/typography/</a:t>
            </a:r>
            <a:endParaRPr/>
          </a:p>
        </p:txBody>
      </p:sp>
      <p:sp>
        <p:nvSpPr>
          <p:cNvPr id="387" name="Google Shape;387;p53"/>
          <p:cNvSpPr txBox="1"/>
          <p:nvPr/>
        </p:nvSpPr>
        <p:spPr>
          <a:xfrm>
            <a:off x="2672225" y="334725"/>
            <a:ext cx="4038300" cy="1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b="1" lang="en">
                <a:solidFill>
                  <a:schemeClr val="dk1"/>
                </a:solidFill>
              </a:rPr>
              <a:t>Bootstrap Framework Breakdown</a:t>
            </a:r>
            <a:endParaRPr>
              <a:solidFill>
                <a:srgbClr val="0000FF"/>
              </a:solidFill>
            </a:endParaRPr>
          </a:p>
        </p:txBody>
      </p:sp>
      <p:pic>
        <p:nvPicPr>
          <p:cNvPr id="388" name="Google Shape;388;p53"/>
          <p:cNvPicPr preferRelativeResize="0"/>
          <p:nvPr/>
        </p:nvPicPr>
        <p:blipFill>
          <a:blip r:embed="rId4">
            <a:alphaModFix/>
          </a:blip>
          <a:stretch>
            <a:fillRect/>
          </a:stretch>
        </p:blipFill>
        <p:spPr>
          <a:xfrm>
            <a:off x="2440850" y="2416175"/>
            <a:ext cx="5033974" cy="2300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394" name="Google Shape;394;p54"/>
          <p:cNvSpPr txBox="1"/>
          <p:nvPr/>
        </p:nvSpPr>
        <p:spPr>
          <a:xfrm>
            <a:off x="2344375" y="1151925"/>
            <a:ext cx="4171500" cy="16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a:solidFill>
                  <a:schemeClr val="dk1"/>
                </a:solidFill>
              </a:rPr>
              <a:t>Bootstrap Framework Breakdown</a:t>
            </a:r>
            <a:endParaRPr>
              <a:solidFill>
                <a:srgbClr val="0000FF"/>
              </a:solidFill>
            </a:endParaRPr>
          </a:p>
          <a:p>
            <a:pPr indent="0" lvl="0" marL="1371600" rtl="0" algn="l">
              <a:spcBef>
                <a:spcPts val="60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395" name="Google Shape;395;p54"/>
          <p:cNvSpPr txBox="1"/>
          <p:nvPr/>
        </p:nvSpPr>
        <p:spPr>
          <a:xfrm>
            <a:off x="1178725" y="664725"/>
            <a:ext cx="7038600" cy="80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Components </a:t>
            </a:r>
            <a:r>
              <a:rPr lang="en" u="sng">
                <a:solidFill>
                  <a:schemeClr val="hlink"/>
                </a:solidFill>
                <a:hlinkClick r:id="rId3"/>
              </a:rPr>
              <a:t>https://getbootstrap.com/docs/4.4/components/alerts/</a:t>
            </a:r>
            <a:endParaRPr>
              <a:solidFill>
                <a:srgbClr val="0000FF"/>
              </a:solidFill>
            </a:endParaRPr>
          </a:p>
          <a:p>
            <a:pPr indent="0" lvl="0" marL="1371600" rtl="0" algn="l">
              <a:spcBef>
                <a:spcPts val="0"/>
              </a:spcBef>
              <a:spcAft>
                <a:spcPts val="0"/>
              </a:spcAft>
              <a:buNone/>
            </a:pPr>
            <a:r>
              <a:t/>
            </a:r>
            <a:endParaRPr/>
          </a:p>
        </p:txBody>
      </p:sp>
      <p:pic>
        <p:nvPicPr>
          <p:cNvPr id="396" name="Google Shape;396;p54"/>
          <p:cNvPicPr preferRelativeResize="0"/>
          <p:nvPr/>
        </p:nvPicPr>
        <p:blipFill>
          <a:blip r:embed="rId4">
            <a:alphaModFix/>
          </a:blip>
          <a:stretch>
            <a:fillRect/>
          </a:stretch>
        </p:blipFill>
        <p:spPr>
          <a:xfrm>
            <a:off x="944750" y="1314825"/>
            <a:ext cx="7254500" cy="33651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02" name="Google Shape;402;p55"/>
          <p:cNvSpPr txBox="1"/>
          <p:nvPr/>
        </p:nvSpPr>
        <p:spPr>
          <a:xfrm>
            <a:off x="2986975" y="1118450"/>
            <a:ext cx="3522300" cy="38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a:solidFill>
                  <a:schemeClr val="dk1"/>
                </a:solidFill>
              </a:rPr>
              <a:t>Bootstrap Framework Breakdown</a:t>
            </a:r>
            <a:endParaRPr b="1">
              <a:solidFill>
                <a:schemeClr val="dk1"/>
              </a:solidFill>
            </a:endParaRPr>
          </a:p>
          <a:p>
            <a:pPr indent="0" lvl="0" marL="0" rtl="0" algn="l">
              <a:spcBef>
                <a:spcPts val="600"/>
              </a:spcBef>
              <a:spcAft>
                <a:spcPts val="0"/>
              </a:spcAft>
              <a:buNone/>
            </a:pPr>
            <a:r>
              <a:t/>
            </a:r>
            <a:endParaRPr>
              <a:solidFill>
                <a:srgbClr val="0000FF"/>
              </a:solidFill>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03" name="Google Shape;403;p55"/>
          <p:cNvSpPr txBox="1"/>
          <p:nvPr/>
        </p:nvSpPr>
        <p:spPr>
          <a:xfrm>
            <a:off x="1976025" y="825375"/>
            <a:ext cx="4868700" cy="8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Pre-built Components Requiring Javascript</a:t>
            </a:r>
            <a:endParaRPr>
              <a:solidFill>
                <a:srgbClr val="0000FF"/>
              </a:solidFill>
            </a:endParaRPr>
          </a:p>
          <a:p>
            <a:pPr indent="0" lvl="0" marL="0" rtl="0" algn="l">
              <a:spcBef>
                <a:spcPts val="0"/>
              </a:spcBef>
              <a:spcAft>
                <a:spcPts val="0"/>
              </a:spcAft>
              <a:buNone/>
            </a:pPr>
            <a:r>
              <a:rPr lang="en" u="sng">
                <a:solidFill>
                  <a:schemeClr val="hlink"/>
                </a:solidFill>
                <a:hlinkClick r:id="rId3"/>
              </a:rPr>
              <a:t>https://getbootstrap.com/docs/4.4/components/alerts/</a:t>
            </a:r>
            <a:endParaRPr/>
          </a:p>
          <a:p>
            <a:pPr indent="0" lvl="0" marL="0" rtl="0" algn="l">
              <a:spcBef>
                <a:spcPts val="0"/>
              </a:spcBef>
              <a:spcAft>
                <a:spcPts val="0"/>
              </a:spcAft>
              <a:buNone/>
            </a:pPr>
            <a:r>
              <a:t/>
            </a:r>
            <a:endParaRPr>
              <a:solidFill>
                <a:srgbClr val="0000FF"/>
              </a:solidFill>
            </a:endParaRPr>
          </a:p>
          <a:p>
            <a:pPr indent="0" lvl="0" marL="1371600" rtl="0" algn="l">
              <a:spcBef>
                <a:spcPts val="0"/>
              </a:spcBef>
              <a:spcAft>
                <a:spcPts val="0"/>
              </a:spcAft>
              <a:buNone/>
            </a:pPr>
            <a:r>
              <a:t/>
            </a:r>
            <a:endParaRPr sz="1800"/>
          </a:p>
        </p:txBody>
      </p:sp>
      <p:pic>
        <p:nvPicPr>
          <p:cNvPr id="404" name="Google Shape;404;p55"/>
          <p:cNvPicPr preferRelativeResize="0"/>
          <p:nvPr/>
        </p:nvPicPr>
        <p:blipFill>
          <a:blip r:embed="rId4">
            <a:alphaModFix/>
          </a:blip>
          <a:stretch>
            <a:fillRect/>
          </a:stretch>
        </p:blipFill>
        <p:spPr>
          <a:xfrm>
            <a:off x="1106350" y="1583725"/>
            <a:ext cx="6608060" cy="312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64" name="Google Shape;64;p11"/>
          <p:cNvSpPr txBox="1"/>
          <p:nvPr/>
        </p:nvSpPr>
        <p:spPr>
          <a:xfrm>
            <a:off x="621351" y="933750"/>
            <a:ext cx="43197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Responsive Web Design:</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335280" lvl="0" marL="3429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The practice of building a website suitable to work on every device, or a design strategy that is centered on designing your content so that it responds to the environment it's encountered in. </a:t>
            </a:r>
            <a:endParaRPr sz="1800">
              <a:solidFill>
                <a:srgbClr val="434343"/>
              </a:solidFill>
              <a:latin typeface="Droid Serif"/>
              <a:ea typeface="Droid Serif"/>
              <a:cs typeface="Droid Serif"/>
              <a:sym typeface="Droid Serif"/>
            </a:endParaRPr>
          </a:p>
          <a:p>
            <a:pPr indent="-220980" lvl="0" marL="3429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342900" rtl="0" algn="l">
              <a:spcBef>
                <a:spcPts val="0"/>
              </a:spcBef>
              <a:spcAft>
                <a:spcPts val="0"/>
              </a:spcAft>
              <a:buClr>
                <a:srgbClr val="CCCCCC"/>
              </a:buClr>
              <a:buSzPts val="1800"/>
              <a:buFont typeface="Droid Serif"/>
              <a:buChar char="⊡"/>
            </a:pPr>
            <a:r>
              <a:rPr lang="en" sz="1800">
                <a:solidFill>
                  <a:srgbClr val="434343"/>
                </a:solidFill>
                <a:latin typeface="Droid Serif"/>
                <a:ea typeface="Droid Serif"/>
                <a:cs typeface="Droid Serif"/>
                <a:sym typeface="Droid Serif"/>
              </a:rPr>
              <a:t>Every screen size, no matter how large or small, mobile or desktop.</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pic>
        <p:nvPicPr>
          <p:cNvPr descr="https://upload.wikimedia.org/wikipedia/commons/thumb/8/81/Content-is-like-water-1980.jpg/1024px-Content-is-like-water-1980.jpg" id="65" name="Google Shape;65;p11"/>
          <p:cNvPicPr preferRelativeResize="0"/>
          <p:nvPr/>
        </p:nvPicPr>
        <p:blipFill rotWithShape="1">
          <a:blip r:embed="rId3">
            <a:alphaModFix/>
          </a:blip>
          <a:srcRect b="0" l="0" r="0" t="0"/>
          <a:stretch/>
        </p:blipFill>
        <p:spPr>
          <a:xfrm>
            <a:off x="4941050" y="1019373"/>
            <a:ext cx="3741300" cy="2807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10" name="Google Shape;410;p56"/>
          <p:cNvSpPr txBox="1"/>
          <p:nvPr/>
        </p:nvSpPr>
        <p:spPr>
          <a:xfrm>
            <a:off x="438475" y="1972200"/>
            <a:ext cx="8402100" cy="204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800">
                <a:solidFill>
                  <a:schemeClr val="dk1"/>
                </a:solidFill>
                <a:latin typeface="Droid Serif"/>
                <a:ea typeface="Droid Serif"/>
                <a:cs typeface="Droid Serif"/>
                <a:sym typeface="Droid Serif"/>
              </a:rPr>
              <a:t>Where to Get/Access Bootstrap?</a:t>
            </a:r>
            <a:r>
              <a:rPr b="1" lang="en" sz="1800">
                <a:solidFill>
                  <a:srgbClr val="434343"/>
                </a:solidFill>
                <a:latin typeface="Droid Serif"/>
                <a:ea typeface="Droid Serif"/>
                <a:cs typeface="Droid Serif"/>
                <a:sym typeface="Droid Serif"/>
              </a:rPr>
              <a:t> 	1</a:t>
            </a:r>
            <a:r>
              <a:rPr b="1" baseline="30000" lang="en" sz="1800">
                <a:solidFill>
                  <a:srgbClr val="434343"/>
                </a:solidFill>
                <a:latin typeface="Droid Serif"/>
                <a:ea typeface="Droid Serif"/>
                <a:cs typeface="Droid Serif"/>
                <a:sym typeface="Droid Serif"/>
              </a:rPr>
              <a:t>st</a:t>
            </a:r>
            <a:r>
              <a:rPr b="1" lang="en" sz="1800">
                <a:solidFill>
                  <a:srgbClr val="434343"/>
                </a:solidFill>
                <a:latin typeface="Droid Serif"/>
                <a:ea typeface="Droid Serif"/>
                <a:cs typeface="Droid Serif"/>
                <a:sym typeface="Droid Serif"/>
              </a:rPr>
              <a:t> Step</a:t>
            </a:r>
            <a:endParaRPr b="1" sz="1800">
              <a:solidFill>
                <a:schemeClr val="dk1"/>
              </a:solidFill>
              <a:latin typeface="Droid Serif"/>
              <a:ea typeface="Droid Serif"/>
              <a:cs typeface="Droid Serif"/>
              <a:sym typeface="Droid Serif"/>
            </a:endParaRPr>
          </a:p>
          <a:p>
            <a:pPr indent="0" lvl="0" marL="0" rtl="0" algn="l">
              <a:lnSpc>
                <a:spcPct val="115000"/>
              </a:lnSpc>
              <a:spcBef>
                <a:spcPts val="4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two ways to start using Bootstrap on your own web site. Either (</a:t>
            </a:r>
            <a:r>
              <a:rPr b="1" lang="en">
                <a:solidFill>
                  <a:schemeClr val="dk1"/>
                </a:solidFill>
              </a:rPr>
              <a:t>Locally</a:t>
            </a:r>
            <a:r>
              <a:rPr lang="en">
                <a:solidFill>
                  <a:schemeClr val="dk1"/>
                </a:solidFill>
              </a:rPr>
              <a:t> or linking to a </a:t>
            </a:r>
            <a:r>
              <a:rPr b="1" lang="en">
                <a:solidFill>
                  <a:schemeClr val="dk1"/>
                </a:solidFill>
              </a:rPr>
              <a:t>CDN</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800">
                <a:solidFill>
                  <a:srgbClr val="980000"/>
                </a:solidFill>
              </a:rPr>
              <a:t>Locally:</a:t>
            </a:r>
            <a:endParaRPr>
              <a:solidFill>
                <a:srgbClr val="980000"/>
              </a:solidFill>
            </a:endParaRPr>
          </a:p>
          <a:p>
            <a:pPr indent="0" lvl="0" marL="0" rtl="0" algn="l">
              <a:spcBef>
                <a:spcPts val="0"/>
              </a:spcBef>
              <a:spcAft>
                <a:spcPts val="0"/>
              </a:spcAft>
              <a:buClr>
                <a:schemeClr val="dk1"/>
              </a:buClr>
              <a:buSzPts val="1100"/>
              <a:buFont typeface="Arial"/>
              <a:buNone/>
            </a:pPr>
            <a:r>
              <a:rPr lang="en">
                <a:solidFill>
                  <a:schemeClr val="dk1"/>
                </a:solidFill>
              </a:rPr>
              <a:t>1: Download Bootstrap from </a:t>
            </a:r>
            <a:r>
              <a:rPr lang="en" u="sng">
                <a:solidFill>
                  <a:schemeClr val="hlink"/>
                </a:solidFill>
                <a:hlinkClick r:id="rId3"/>
              </a:rPr>
              <a:t>getbootstrap.com</a:t>
            </a:r>
            <a:r>
              <a:rPr lang="en">
                <a:solidFill>
                  <a:schemeClr val="dk1"/>
                </a:solidFill>
              </a:rPr>
              <a:t> and reference the library locally</a:t>
            </a:r>
            <a:r>
              <a:rPr lang="en" sz="1800">
                <a:solidFill>
                  <a:schemeClr val="dk1"/>
                </a:solidFill>
              </a:rPr>
              <a:t> </a:t>
            </a:r>
            <a:r>
              <a:rPr lang="en">
                <a:solidFill>
                  <a:schemeClr val="dk1"/>
                </a:solidFill>
              </a:rPr>
              <a:t>from your HTML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CSS:</a:t>
            </a:r>
            <a:endParaRPr sz="1800">
              <a:solidFill>
                <a:schemeClr val="dk1"/>
              </a:solidFill>
            </a:endParaRPr>
          </a:p>
          <a:p>
            <a:pPr indent="457200" lvl="0" marL="0" rtl="0" algn="l">
              <a:lnSpc>
                <a:spcPct val="115000"/>
              </a:lnSpc>
              <a:spcBef>
                <a:spcPts val="0"/>
              </a:spcBef>
              <a:spcAft>
                <a:spcPts val="0"/>
              </a:spcAft>
              <a:buNone/>
            </a:pPr>
            <a:r>
              <a:rPr lang="en" sz="1100">
                <a:solidFill>
                  <a:srgbClr val="0000CD"/>
                </a:solidFill>
              </a:rPr>
              <a:t>&lt;</a:t>
            </a:r>
            <a:r>
              <a:rPr lang="en" sz="1100">
                <a:solidFill>
                  <a:srgbClr val="A52A2A"/>
                </a:solidFill>
              </a:rPr>
              <a:t>link</a:t>
            </a:r>
            <a:r>
              <a:rPr lang="en" sz="1100">
                <a:solidFill>
                  <a:srgbClr val="FF0000"/>
                </a:solidFill>
              </a:rPr>
              <a:t> rel</a:t>
            </a:r>
            <a:r>
              <a:rPr lang="en" sz="1100">
                <a:solidFill>
                  <a:srgbClr val="0000CD"/>
                </a:solidFill>
              </a:rPr>
              <a:t>="stylesheet"</a:t>
            </a:r>
            <a:r>
              <a:rPr lang="en" sz="1100">
                <a:solidFill>
                  <a:srgbClr val="FF0000"/>
                </a:solidFill>
              </a:rPr>
              <a:t> href</a:t>
            </a:r>
            <a:r>
              <a:rPr lang="en" sz="1100">
                <a:solidFill>
                  <a:srgbClr val="0000CD"/>
                </a:solidFill>
              </a:rPr>
              <a:t>= "</a:t>
            </a:r>
            <a:r>
              <a:rPr lang="en" sz="1100">
                <a:solidFill>
                  <a:srgbClr val="0000FF"/>
                </a:solidFill>
              </a:rPr>
              <a:t>bootstrap/4.4/css/bootstrap.min.css</a:t>
            </a:r>
            <a:r>
              <a:rPr lang="en" sz="1200">
                <a:solidFill>
                  <a:srgbClr val="0000FF"/>
                </a:solidFill>
              </a:rPr>
              <a:t>"&gt;</a:t>
            </a:r>
            <a:endParaRPr sz="1200">
              <a:solidFill>
                <a:srgbClr val="0000FF"/>
              </a:solidFill>
            </a:endParaRPr>
          </a:p>
          <a:p>
            <a:pPr indent="457200" lvl="0" marL="0" rtl="0" algn="l">
              <a:lnSpc>
                <a:spcPct val="115000"/>
              </a:lnSpc>
              <a:spcBef>
                <a:spcPts val="0"/>
              </a:spcBef>
              <a:spcAft>
                <a:spcPts val="0"/>
              </a:spcAft>
              <a:buNone/>
            </a:pPr>
            <a:r>
              <a:t/>
            </a:r>
            <a:endParaRPr sz="1200">
              <a:solidFill>
                <a:srgbClr val="0000FF"/>
              </a:solidFill>
            </a:endParaRPr>
          </a:p>
          <a:p>
            <a:pPr indent="0" lvl="0" marL="0" rtl="0" algn="l">
              <a:spcBef>
                <a:spcPts val="0"/>
              </a:spcBef>
              <a:spcAft>
                <a:spcPts val="0"/>
              </a:spcAft>
              <a:buClr>
                <a:schemeClr val="dk1"/>
              </a:buClr>
              <a:buSzPts val="1100"/>
              <a:buFont typeface="Arial"/>
              <a:buNone/>
            </a:pPr>
            <a:r>
              <a:rPr lang="en" sz="1800">
                <a:solidFill>
                  <a:schemeClr val="dk1"/>
                </a:solidFill>
              </a:rPr>
              <a:t>Javascript:</a:t>
            </a:r>
            <a:endParaRPr sz="1200">
              <a:solidFill>
                <a:srgbClr val="0000FF"/>
              </a:solidFill>
            </a:endParaRPr>
          </a:p>
          <a:p>
            <a:pPr indent="0" lvl="0" marL="457200" rtl="0" algn="l">
              <a:lnSpc>
                <a:spcPct val="115000"/>
              </a:lnSpc>
              <a:spcBef>
                <a:spcPts val="0"/>
              </a:spcBef>
              <a:spcAft>
                <a:spcPts val="0"/>
              </a:spcAft>
              <a:buNone/>
            </a:pPr>
            <a:r>
              <a:rPr lang="en" sz="1100">
                <a:solidFill>
                  <a:srgbClr val="0000CD"/>
                </a:solidFill>
              </a:rPr>
              <a:t>&lt;script src="jquery-3.4.1.slim.min.js" &gt;&lt;/script&gt;</a:t>
            </a:r>
            <a:endParaRPr sz="1100">
              <a:solidFill>
                <a:srgbClr val="0000CD"/>
              </a:solidFill>
            </a:endParaRPr>
          </a:p>
          <a:p>
            <a:pPr indent="0" lvl="0" marL="457200" rtl="0" algn="l">
              <a:lnSpc>
                <a:spcPct val="115000"/>
              </a:lnSpc>
              <a:spcBef>
                <a:spcPts val="0"/>
              </a:spcBef>
              <a:spcAft>
                <a:spcPts val="0"/>
              </a:spcAft>
              <a:buNone/>
            </a:pPr>
            <a:r>
              <a:rPr lang="en" sz="1100">
                <a:solidFill>
                  <a:srgbClr val="0000CD"/>
                </a:solidFill>
              </a:rPr>
              <a:t>&lt;script src="popper.min.js" i&gt;&lt;/script&gt;</a:t>
            </a:r>
            <a:endParaRPr sz="1100">
              <a:solidFill>
                <a:srgbClr val="0000CD"/>
              </a:solidFill>
            </a:endParaRPr>
          </a:p>
          <a:p>
            <a:pPr indent="0" lvl="0" marL="457200" rtl="0" algn="l">
              <a:lnSpc>
                <a:spcPct val="115000"/>
              </a:lnSpc>
              <a:spcBef>
                <a:spcPts val="0"/>
              </a:spcBef>
              <a:spcAft>
                <a:spcPts val="0"/>
              </a:spcAft>
              <a:buNone/>
            </a:pPr>
            <a:r>
              <a:rPr lang="en" sz="1100">
                <a:solidFill>
                  <a:srgbClr val="0000CD"/>
                </a:solidFill>
              </a:rPr>
              <a:t>&lt;script src="</a:t>
            </a:r>
            <a:r>
              <a:rPr lang="en" sz="1100">
                <a:solidFill>
                  <a:srgbClr val="0000CD"/>
                </a:solidFill>
              </a:rPr>
              <a:t>bootstrap/4.4.1/js/</a:t>
            </a:r>
            <a:r>
              <a:rPr lang="en" sz="1100">
                <a:solidFill>
                  <a:srgbClr val="0000CD"/>
                </a:solidFill>
              </a:rPr>
              <a:t>bootstrap.min.js" &gt;&lt;/script&gt;</a:t>
            </a:r>
            <a:endParaRPr sz="1100">
              <a:solidFill>
                <a:srgbClr val="0000CD"/>
              </a:solidFill>
            </a:endParaRPr>
          </a:p>
          <a:p>
            <a:pPr indent="0" lvl="0" marL="0" rtl="0" algn="l">
              <a:lnSpc>
                <a:spcPct val="115000"/>
              </a:lnSpc>
              <a:spcBef>
                <a:spcPts val="0"/>
              </a:spcBef>
              <a:spcAft>
                <a:spcPts val="0"/>
              </a:spcAft>
              <a:buNone/>
            </a:pPr>
            <a:r>
              <a:t/>
            </a:r>
            <a:endParaRPr sz="1100">
              <a:solidFill>
                <a:srgbClr val="0000CD"/>
              </a:solidFill>
            </a:endParaRPr>
          </a:p>
          <a:p>
            <a:pPr indent="0" lvl="0" marL="457200" rtl="0" algn="l">
              <a:lnSpc>
                <a:spcPct val="115000"/>
              </a:lnSpc>
              <a:spcBef>
                <a:spcPts val="0"/>
              </a:spcBef>
              <a:spcAft>
                <a:spcPts val="0"/>
              </a:spcAft>
              <a:buNone/>
            </a:pPr>
            <a:r>
              <a:t/>
            </a:r>
            <a:endParaRPr sz="1100">
              <a:solidFill>
                <a:srgbClr val="0000CD"/>
              </a:solidFill>
            </a:endParaRPr>
          </a:p>
          <a:p>
            <a:pPr indent="0" lvl="0" marL="457200" rtl="0" algn="l">
              <a:lnSpc>
                <a:spcPct val="115000"/>
              </a:lnSpc>
              <a:spcBef>
                <a:spcPts val="0"/>
              </a:spcBef>
              <a:spcAft>
                <a:spcPts val="0"/>
              </a:spcAft>
              <a:buNone/>
            </a:pPr>
            <a:r>
              <a:t/>
            </a:r>
            <a:endParaRPr sz="1100">
              <a:solidFill>
                <a:srgbClr val="0000CD"/>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008000"/>
              </a:solidFill>
            </a:endParaRPr>
          </a:p>
          <a:p>
            <a:pPr indent="0" lvl="0" marL="457200" rtl="0" algn="l">
              <a:lnSpc>
                <a:spcPct val="115000"/>
              </a:lnSpc>
              <a:spcBef>
                <a:spcPts val="0"/>
              </a:spcBef>
              <a:spcAft>
                <a:spcPts val="0"/>
              </a:spcAft>
              <a:buNone/>
            </a:pPr>
            <a:r>
              <a:t/>
            </a:r>
            <a:endParaRPr sz="1100">
              <a:solidFill>
                <a:srgbClr val="008000"/>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2000">
              <a:solidFill>
                <a:srgbClr val="434343"/>
              </a:solidFill>
              <a:latin typeface="Droid Serif"/>
              <a:ea typeface="Droid Serif"/>
              <a:cs typeface="Droid Serif"/>
              <a:sym typeface="Droid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16" name="Google Shape;416;p57"/>
          <p:cNvSpPr txBox="1"/>
          <p:nvPr/>
        </p:nvSpPr>
        <p:spPr>
          <a:xfrm>
            <a:off x="430875" y="2155475"/>
            <a:ext cx="8402100" cy="151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800">
                <a:solidFill>
                  <a:schemeClr val="dk1"/>
                </a:solidFill>
                <a:latin typeface="Droid Serif"/>
                <a:ea typeface="Droid Serif"/>
                <a:cs typeface="Droid Serif"/>
                <a:sym typeface="Droid Serif"/>
              </a:rPr>
              <a:t>Where to Get Bootstrap?</a:t>
            </a:r>
            <a:r>
              <a:rPr b="1" lang="en" sz="1800">
                <a:solidFill>
                  <a:srgbClr val="434343"/>
                </a:solidFill>
                <a:latin typeface="Droid Serif"/>
                <a:ea typeface="Droid Serif"/>
                <a:cs typeface="Droid Serif"/>
                <a:sym typeface="Droid Serif"/>
              </a:rPr>
              <a:t> 	1</a:t>
            </a:r>
            <a:r>
              <a:rPr b="1" baseline="30000" lang="en" sz="1800">
                <a:solidFill>
                  <a:srgbClr val="434343"/>
                </a:solidFill>
                <a:latin typeface="Droid Serif"/>
                <a:ea typeface="Droid Serif"/>
                <a:cs typeface="Droid Serif"/>
                <a:sym typeface="Droid Serif"/>
              </a:rPr>
              <a:t>st</a:t>
            </a:r>
            <a:r>
              <a:rPr b="1" lang="en" sz="1800">
                <a:solidFill>
                  <a:srgbClr val="434343"/>
                </a:solidFill>
                <a:latin typeface="Droid Serif"/>
                <a:ea typeface="Droid Serif"/>
                <a:cs typeface="Droid Serif"/>
                <a:sym typeface="Droid Serif"/>
              </a:rPr>
              <a:t> Step</a:t>
            </a:r>
            <a:endParaRPr b="1" sz="1800">
              <a:solidFill>
                <a:schemeClr val="dk1"/>
              </a:solidFill>
              <a:latin typeface="Droid Serif"/>
              <a:ea typeface="Droid Serif"/>
              <a:cs typeface="Droid Serif"/>
              <a:sym typeface="Droid Serif"/>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There are two ways to start using Bootstrap on your own web site.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980000"/>
                </a:solidFill>
              </a:rPr>
              <a:t>Linking to a </a:t>
            </a:r>
            <a:r>
              <a:rPr b="1" lang="en">
                <a:solidFill>
                  <a:srgbClr val="980000"/>
                </a:solidFill>
              </a:rPr>
              <a:t>CDN</a:t>
            </a:r>
            <a:r>
              <a:rPr lang="en">
                <a:solidFill>
                  <a:srgbClr val="980000"/>
                </a:solidFill>
              </a:rPr>
              <a:t> (Content Delivery Network)</a:t>
            </a:r>
            <a:endParaRPr>
              <a:solidFill>
                <a:srgbClr val="980000"/>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lang="en" sz="1800">
                <a:solidFill>
                  <a:schemeClr val="dk1"/>
                </a:solidFill>
              </a:rPr>
              <a:t>Include Bootstrap from a </a:t>
            </a:r>
            <a:r>
              <a:rPr b="1" lang="en" sz="1800">
                <a:solidFill>
                  <a:schemeClr val="dk1"/>
                </a:solidFill>
              </a:rPr>
              <a:t>CDN</a:t>
            </a:r>
            <a:r>
              <a:rPr lang="en" sz="1800">
                <a:solidFill>
                  <a:schemeClr val="dk1"/>
                </a:solidFill>
              </a:rPr>
              <a:t> or hosted CSS library between </a:t>
            </a:r>
            <a:r>
              <a:rPr lang="en" sz="1800">
                <a:solidFill>
                  <a:srgbClr val="0000FF"/>
                </a:solidFill>
              </a:rPr>
              <a:t>&lt;head&gt;&lt;/head&gt; </a:t>
            </a:r>
            <a:endParaRPr sz="1800">
              <a:solidFill>
                <a:srgbClr val="0000FF"/>
              </a:solidFill>
            </a:endParaRPr>
          </a:p>
          <a:p>
            <a:pPr indent="0" lvl="0" marL="457200" rtl="0" algn="l">
              <a:lnSpc>
                <a:spcPct val="115000"/>
              </a:lnSpc>
              <a:spcBef>
                <a:spcPts val="0"/>
              </a:spcBef>
              <a:spcAft>
                <a:spcPts val="0"/>
              </a:spcAft>
              <a:buClr>
                <a:schemeClr val="dk1"/>
              </a:buClr>
              <a:buSzPts val="1100"/>
              <a:buFont typeface="Arial"/>
              <a:buNone/>
            </a:pPr>
            <a:r>
              <a:rPr lang="en" sz="1100">
                <a:solidFill>
                  <a:srgbClr val="008000"/>
                </a:solidFill>
              </a:rPr>
              <a:t>&lt;link rel="stylesheet" href="https://stackpath.bootstrapcdn.com/bootstrap/4.4.1/css/bootstrap.min.css" integrity="sha384-Vkoo8x4CGsO3+Hhxv8T/Q5PaXtkKtu6ug5TOeNV6gBiFeWPGFN9MuhOf23Q9Ifjh" crossorigin="anonymous"&gt;</a:t>
            </a:r>
            <a:endParaRPr sz="1100">
              <a:solidFill>
                <a:srgbClr val="008000"/>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008000"/>
              </a:solidFill>
            </a:endParaRPr>
          </a:p>
          <a:p>
            <a:pPr indent="0" lvl="0" marL="0" rtl="0" algn="l">
              <a:lnSpc>
                <a:spcPct val="115000"/>
              </a:lnSpc>
              <a:spcBef>
                <a:spcPts val="0"/>
              </a:spcBef>
              <a:spcAft>
                <a:spcPts val="0"/>
              </a:spcAft>
              <a:buNone/>
            </a:pPr>
            <a:r>
              <a:t/>
            </a:r>
            <a:endParaRPr sz="1100">
              <a:solidFill>
                <a:srgbClr val="008000"/>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 Javascript and Popper Files are needed if you are using interactivity </a:t>
            </a:r>
            <a:r>
              <a:rPr lang="en" sz="1800">
                <a:solidFill>
                  <a:srgbClr val="0000FF"/>
                </a:solidFill>
              </a:rPr>
              <a:t>(bottom of the page before &lt;/body&gt;)</a:t>
            </a:r>
            <a:endParaRPr sz="1800">
              <a:solidFill>
                <a:srgbClr val="0000FF"/>
              </a:solidFill>
            </a:endParaRPr>
          </a:p>
          <a:p>
            <a:pPr indent="0" lvl="0" marL="457200" rtl="0" algn="l">
              <a:lnSpc>
                <a:spcPct val="115000"/>
              </a:lnSpc>
              <a:spcBef>
                <a:spcPts val="0"/>
              </a:spcBef>
              <a:spcAft>
                <a:spcPts val="0"/>
              </a:spcAft>
              <a:buNone/>
            </a:pPr>
            <a:r>
              <a:t/>
            </a:r>
            <a:endParaRPr sz="1800">
              <a:solidFill>
                <a:srgbClr val="0000FF"/>
              </a:solidFill>
            </a:endParaRPr>
          </a:p>
          <a:p>
            <a:pPr indent="0" lvl="0" marL="0" rtl="0" algn="l">
              <a:spcBef>
                <a:spcPts val="0"/>
              </a:spcBef>
              <a:spcAft>
                <a:spcPts val="0"/>
              </a:spcAft>
              <a:buNone/>
            </a:pPr>
            <a:r>
              <a:rPr lang="en" sz="1000">
                <a:solidFill>
                  <a:srgbClr val="38761D"/>
                </a:solidFill>
              </a:rPr>
              <a:t>&lt;script src="https://code.jquery.com/jquery-3.4.1.slim.min.js" integrity="sha384-J6qa4849blE2+poT4WnyKhv5vZF5SrPo0iEjwBvKU7imGFAV0wwj1yYfoRSJoZ+n" crossorigin="anonymous"&gt;&lt;/script&gt;</a:t>
            </a:r>
            <a:endParaRPr sz="1000">
              <a:solidFill>
                <a:srgbClr val="38761D"/>
              </a:solidFill>
            </a:endParaRPr>
          </a:p>
          <a:p>
            <a:pPr indent="0" lvl="0" marL="0" rtl="0" algn="l">
              <a:spcBef>
                <a:spcPts val="0"/>
              </a:spcBef>
              <a:spcAft>
                <a:spcPts val="0"/>
              </a:spcAft>
              <a:buNone/>
            </a:pPr>
            <a:r>
              <a:rPr lang="en" sz="1000">
                <a:solidFill>
                  <a:srgbClr val="38761D"/>
                </a:solidFill>
              </a:rPr>
              <a:t>&lt;script src="https://cdn.jsdelivr.net/npm/popper.js@1.16.0/dist/umd/popper.min.js" integrity="sha384-Q6E9RHvbIyZFJoft+2mJbHaEWldlvI9IOYy5n3zV9zzTtmI3UksdQRVvoxMfooAo" crossorigin="anonymous"&gt;&lt;/script&gt;</a:t>
            </a:r>
            <a:endParaRPr sz="1000">
              <a:solidFill>
                <a:srgbClr val="38761D"/>
              </a:solidFill>
            </a:endParaRPr>
          </a:p>
          <a:p>
            <a:pPr indent="0" lvl="0" marL="0" rtl="0" algn="l">
              <a:spcBef>
                <a:spcPts val="0"/>
              </a:spcBef>
              <a:spcAft>
                <a:spcPts val="0"/>
              </a:spcAft>
              <a:buNone/>
            </a:pPr>
            <a:r>
              <a:rPr lang="en" sz="1000">
                <a:solidFill>
                  <a:srgbClr val="38761D"/>
                </a:solidFill>
              </a:rPr>
              <a:t>&lt;script src="https://stackpath.bootstrapcdn.com/bootstrap/4.4.1/js/bootstrap.min.js" integrity="sha384-wfSDF2E50Y2D1uUdj0O3uMBJnjuUD4Ih7YwaYd1iqfktj0Uod8GCExl3Og8ifwB6" crossorigin="anonymous"&gt;&lt;/script&gt;</a:t>
            </a:r>
            <a:endParaRPr sz="1000">
              <a:solidFill>
                <a:srgbClr val="38761D"/>
              </a:solidFill>
            </a:endParaRPr>
          </a:p>
          <a:p>
            <a:pPr indent="0" lvl="0" marL="0" rtl="0" algn="l">
              <a:spcBef>
                <a:spcPts val="0"/>
              </a:spcBef>
              <a:spcAft>
                <a:spcPts val="0"/>
              </a:spcAft>
              <a:buNone/>
            </a:pPr>
            <a:r>
              <a:t/>
            </a:r>
            <a:endParaRPr sz="1000">
              <a:solidFill>
                <a:srgbClr val="38761D"/>
              </a:solidFill>
            </a:endParaRPr>
          </a:p>
          <a:p>
            <a:pPr indent="0" lvl="0" marL="0" rtl="0" algn="l">
              <a:spcBef>
                <a:spcPts val="0"/>
              </a:spcBef>
              <a:spcAft>
                <a:spcPts val="0"/>
              </a:spcAft>
              <a:buClr>
                <a:schemeClr val="dk1"/>
              </a:buClr>
              <a:buSzPts val="1100"/>
              <a:buFont typeface="Arial"/>
              <a:buNone/>
            </a:pPr>
            <a:r>
              <a:t/>
            </a:r>
            <a:endParaRPr sz="1000">
              <a:solidFill>
                <a:srgbClr val="38761D"/>
              </a:solidFill>
            </a:endParaRPr>
          </a:p>
          <a:p>
            <a:pPr indent="0" lvl="0" marL="0" rtl="0" algn="l">
              <a:spcBef>
                <a:spcPts val="0"/>
              </a:spcBef>
              <a:spcAft>
                <a:spcPts val="0"/>
              </a:spcAft>
              <a:buClr>
                <a:schemeClr val="dk1"/>
              </a:buClr>
              <a:buSzPts val="1100"/>
              <a:buFont typeface="Arial"/>
              <a:buNone/>
            </a:pPr>
            <a:r>
              <a:t/>
            </a:r>
            <a:endParaRPr sz="1000">
              <a:solidFill>
                <a:srgbClr val="38761D"/>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22" name="Google Shape;422;p58"/>
          <p:cNvSpPr txBox="1"/>
          <p:nvPr/>
        </p:nvSpPr>
        <p:spPr>
          <a:xfrm>
            <a:off x="348450" y="1147425"/>
            <a:ext cx="8447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Bootstrap: 2nd Step- Add Viewport and Container</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20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000">
                <a:solidFill>
                  <a:srgbClr val="434343"/>
                </a:solidFill>
                <a:latin typeface="Droid Serif"/>
                <a:ea typeface="Droid Serif"/>
                <a:cs typeface="Droid Serif"/>
                <a:sym typeface="Droid Serif"/>
              </a:rPr>
              <a:t>Add your container box </a:t>
            </a:r>
            <a:r>
              <a:rPr lang="en" sz="2000">
                <a:solidFill>
                  <a:srgbClr val="0000FF"/>
                </a:solidFill>
                <a:latin typeface="Droid Serif"/>
                <a:ea typeface="Droid Serif"/>
                <a:cs typeface="Droid Serif"/>
                <a:sym typeface="Droid Serif"/>
              </a:rPr>
              <a:t>&lt;div class= “container”&gt;&lt;/div&gt;</a:t>
            </a:r>
            <a:r>
              <a:rPr lang="en" sz="2000">
                <a:solidFill>
                  <a:srgbClr val="434343"/>
                </a:solidFill>
                <a:latin typeface="Droid Serif"/>
                <a:ea typeface="Droid Serif"/>
                <a:cs typeface="Droid Serif"/>
                <a:sym typeface="Droid Serif"/>
              </a:rPr>
              <a:t>.  Bootstrap also requires a containing element to wrap site contents.</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Clr>
                <a:schemeClr val="lt2"/>
              </a:buClr>
              <a:buSzPts val="1600"/>
              <a:buFont typeface="Droid Serif"/>
              <a:buChar char="❏"/>
            </a:pPr>
            <a:r>
              <a:rPr lang="en" sz="2000">
                <a:solidFill>
                  <a:srgbClr val="434343"/>
                </a:solidFill>
                <a:latin typeface="Droid Serif"/>
                <a:ea typeface="Droid Serif"/>
                <a:cs typeface="Droid Serif"/>
                <a:sym typeface="Droid Serif"/>
              </a:rPr>
              <a:t>Add your Viewport for Zoom &amp; Rendering - </a:t>
            </a:r>
            <a:r>
              <a:rPr lang="en" sz="1200">
                <a:solidFill>
                  <a:srgbClr val="980000"/>
                </a:solidFill>
                <a:latin typeface="Droid Serif"/>
                <a:ea typeface="Droid Serif"/>
                <a:cs typeface="Droid Serif"/>
                <a:sym typeface="Droid Serif"/>
              </a:rPr>
              <a:t>(Goes in between &lt;head&gt;&lt;/head&gt;)</a:t>
            </a:r>
            <a:endParaRPr sz="2000">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sz="1200">
                <a:solidFill>
                  <a:srgbClr val="0000FF"/>
                </a:solidFill>
                <a:latin typeface="Droid Serif"/>
                <a:ea typeface="Droid Serif"/>
                <a:cs typeface="Droid Serif"/>
                <a:sym typeface="Droid Serif"/>
              </a:rPr>
              <a:t>&lt;meta name="viewport" content="width=device-width, initial-scale=1.0"&gt;</a:t>
            </a:r>
            <a:endParaRPr sz="12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2000">
              <a:solidFill>
                <a:srgbClr val="434343"/>
              </a:solidFill>
              <a:latin typeface="Droid Serif"/>
              <a:ea typeface="Droid Serif"/>
              <a:cs typeface="Droid Serif"/>
              <a:sym typeface="Droid Serif"/>
            </a:endParaRPr>
          </a:p>
          <a:p>
            <a:pPr indent="0" lvl="0" marL="0" rtl="0" algn="l">
              <a:spcBef>
                <a:spcPts val="0"/>
              </a:spcBef>
              <a:spcAft>
                <a:spcPts val="0"/>
              </a:spcAft>
              <a:buClr>
                <a:schemeClr val="lt2"/>
              </a:buClr>
              <a:buSzPts val="1600"/>
              <a:buFont typeface="Droid Serif"/>
              <a:buChar char="❏"/>
            </a:pPr>
            <a:r>
              <a:rPr lang="en" sz="2000">
                <a:solidFill>
                  <a:srgbClr val="434343"/>
                </a:solidFill>
                <a:latin typeface="Droid Serif"/>
                <a:ea typeface="Droid Serif"/>
                <a:cs typeface="Droid Serif"/>
                <a:sym typeface="Droid Serif"/>
              </a:rPr>
              <a:t>There are two options for container classes to choose from:</a:t>
            </a:r>
            <a:endParaRPr sz="24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12700" lvl="0" marL="457200" rtl="0" algn="l">
              <a:spcBef>
                <a:spcPts val="0"/>
              </a:spcBef>
              <a:spcAft>
                <a:spcPts val="0"/>
              </a:spcAft>
              <a:buClr>
                <a:schemeClr val="lt2"/>
              </a:buClr>
              <a:buSzPts val="1400"/>
              <a:buFont typeface="Droid Serif"/>
              <a:buChar char="❏"/>
            </a:pPr>
            <a:r>
              <a:rPr lang="en">
                <a:solidFill>
                  <a:srgbClr val="0000FF"/>
                </a:solidFill>
                <a:latin typeface="Droid Serif"/>
                <a:ea typeface="Droid Serif"/>
                <a:cs typeface="Droid Serif"/>
                <a:sym typeface="Droid Serif"/>
              </a:rPr>
              <a:t>.container</a:t>
            </a:r>
            <a:r>
              <a:rPr lang="en">
                <a:solidFill>
                  <a:srgbClr val="434343"/>
                </a:solidFill>
                <a:latin typeface="Droid Serif"/>
                <a:ea typeface="Droid Serif"/>
                <a:cs typeface="Droid Serif"/>
                <a:sym typeface="Droid Serif"/>
              </a:rPr>
              <a:t> class provides a </a:t>
            </a:r>
            <a:r>
              <a:rPr b="1" lang="en">
                <a:solidFill>
                  <a:srgbClr val="434343"/>
                </a:solidFill>
                <a:latin typeface="Droid Serif"/>
                <a:ea typeface="Droid Serif"/>
                <a:cs typeface="Droid Serif"/>
                <a:sym typeface="Droid Serif"/>
              </a:rPr>
              <a:t>responsive</a:t>
            </a:r>
            <a:r>
              <a:rPr lang="en">
                <a:solidFill>
                  <a:srgbClr val="434343"/>
                </a:solidFill>
                <a:latin typeface="Droid Serif"/>
                <a:ea typeface="Droid Serif"/>
                <a:cs typeface="Droid Serif"/>
                <a:sym typeface="Droid Serif"/>
              </a:rPr>
              <a:t> </a:t>
            </a:r>
            <a:r>
              <a:rPr b="1" lang="en">
                <a:solidFill>
                  <a:srgbClr val="434343"/>
                </a:solidFill>
                <a:latin typeface="Droid Serif"/>
                <a:ea typeface="Droid Serif"/>
                <a:cs typeface="Droid Serif"/>
                <a:sym typeface="Droid Serif"/>
              </a:rPr>
              <a:t>fixed width</a:t>
            </a:r>
            <a:r>
              <a:rPr lang="en">
                <a:solidFill>
                  <a:srgbClr val="434343"/>
                </a:solidFill>
                <a:latin typeface="Droid Serif"/>
                <a:ea typeface="Droid Serif"/>
                <a:cs typeface="Droid Serif"/>
                <a:sym typeface="Droid Serif"/>
              </a:rPr>
              <a:t> container </a:t>
            </a:r>
            <a:endParaRPr>
              <a:solidFill>
                <a:srgbClr val="434343"/>
              </a:solidFill>
              <a:latin typeface="Droid Serif"/>
              <a:ea typeface="Droid Serif"/>
              <a:cs typeface="Droid Serif"/>
              <a:sym typeface="Droid Serif"/>
            </a:endParaRPr>
          </a:p>
          <a:p>
            <a:pPr indent="457200" lvl="0" marL="0" rtl="0" algn="l">
              <a:spcBef>
                <a:spcPts val="0"/>
              </a:spcBef>
              <a:spcAft>
                <a:spcPts val="0"/>
              </a:spcAft>
              <a:buNone/>
            </a:pPr>
            <a:r>
              <a:rPr lang="en">
                <a:solidFill>
                  <a:srgbClr val="434343"/>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centers content  and sets max-width</a:t>
            </a:r>
            <a:r>
              <a:rPr lang="en">
                <a:solidFill>
                  <a:srgbClr val="434343"/>
                </a:solidFill>
                <a:latin typeface="Droid Serif"/>
                <a:ea typeface="Droid Serif"/>
                <a:cs typeface="Droid Serif"/>
                <a:sym typeface="Droid Serif"/>
              </a:rPr>
              <a:t>)</a:t>
            </a:r>
            <a:endParaRPr>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a:solidFill>
                <a:srgbClr val="434343"/>
              </a:solidFill>
              <a:latin typeface="Droid Serif"/>
              <a:ea typeface="Droid Serif"/>
              <a:cs typeface="Droid Serif"/>
              <a:sym typeface="Droid Serif"/>
            </a:endParaRPr>
          </a:p>
          <a:p>
            <a:pPr indent="12700" lvl="0" marL="457200" rtl="0" algn="l">
              <a:spcBef>
                <a:spcPts val="0"/>
              </a:spcBef>
              <a:spcAft>
                <a:spcPts val="0"/>
              </a:spcAft>
              <a:buClr>
                <a:schemeClr val="lt2"/>
              </a:buClr>
              <a:buSzPts val="1400"/>
              <a:buFont typeface="Droid Serif"/>
              <a:buChar char="❏"/>
            </a:pPr>
            <a:r>
              <a:rPr lang="en">
                <a:solidFill>
                  <a:srgbClr val="434343"/>
                </a:solidFill>
                <a:latin typeface="Droid Serif"/>
                <a:ea typeface="Droid Serif"/>
                <a:cs typeface="Droid Serif"/>
                <a:sym typeface="Droid Serif"/>
              </a:rPr>
              <a:t> </a:t>
            </a:r>
            <a:r>
              <a:rPr lang="en">
                <a:solidFill>
                  <a:srgbClr val="0000FF"/>
                </a:solidFill>
                <a:latin typeface="Droid Serif"/>
                <a:ea typeface="Droid Serif"/>
                <a:cs typeface="Droid Serif"/>
                <a:sym typeface="Droid Serif"/>
              </a:rPr>
              <a:t>.container-fluid</a:t>
            </a:r>
            <a:r>
              <a:rPr lang="en">
                <a:solidFill>
                  <a:srgbClr val="434343"/>
                </a:solidFill>
                <a:latin typeface="Droid Serif"/>
                <a:ea typeface="Droid Serif"/>
                <a:cs typeface="Droid Serif"/>
                <a:sym typeface="Droid Serif"/>
              </a:rPr>
              <a:t> class provides a full width container, spanning the entire width of the viewport</a:t>
            </a:r>
            <a:endParaRPr>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434343"/>
              </a:solidFill>
              <a:latin typeface="Droid Serif"/>
              <a:ea typeface="Droid Serif"/>
              <a:cs typeface="Droid Serif"/>
              <a:sym typeface="Droid Serif"/>
            </a:endParaRPr>
          </a:p>
          <a:p>
            <a:pPr indent="457200" lvl="0" marL="0" rtl="0" algn="l">
              <a:spcBef>
                <a:spcPts val="0"/>
              </a:spcBef>
              <a:spcAft>
                <a:spcPts val="0"/>
              </a:spcAft>
              <a:buNone/>
            </a:pPr>
            <a:r>
              <a:t/>
            </a:r>
            <a:endParaRPr sz="1200">
              <a:solidFill>
                <a:srgbClr val="0000FF"/>
              </a:solidFill>
              <a:latin typeface="Droid Serif"/>
              <a:ea typeface="Droid Serif"/>
              <a:cs typeface="Droid Serif"/>
              <a:sym typeface="Droid Serif"/>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28" name="Google Shape;428;p59"/>
          <p:cNvSpPr txBox="1"/>
          <p:nvPr/>
        </p:nvSpPr>
        <p:spPr>
          <a:xfrm>
            <a:off x="686375" y="1428850"/>
            <a:ext cx="80949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rPr>
              <a:t>&lt;!doctype html&gt;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&lt;html lang="en"&gt;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&lt;head&gt;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Required meta tags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&lt;meta charset="utf-8"&gt;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&lt;meta name="viewport" content="width=device-width, initial-scale=1, shrink-to-fit=no"&gt;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Bootstrap CSS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&lt;link rel="stylesheet" href="https://stackpath.bootstrapcdn.com/bootstrap/4.4.1/css/bootstrap.min.css" integrity="sha384-Vkoo8x4CGsO3+Hhxv8T/Q5PaXtkKtu6ug5TOeNV6gBiFeWPGFN9MuhOf23Q9Ifjh" crossorigin="anonymous"&gt;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&lt;title&gt;Hello, world!&lt;/title&gt;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&lt;/head&gt;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&lt;body&gt;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&lt;h1&gt;Hello, world!&lt;/h1&gt;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Optional JavaScript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 jQuery first, then Popper.js, then Bootstrap JS --&gt;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src="https://code.jquery.com/jquery-3.4.1.slim.min.js" integrity="sha384-J6qa4849blE2+poT4WnyKhv5vZF5SrPo0iEjwBvKU7imGFAV0wwj1yYfoRSJoZ+n"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src="https://cdn.jsdelivr.net/npm/popper.js@1.16.0/dist/umd/popper.min.js" integrity="sha384-Q6E9RHvbIyZFJoft+2mJbHaEWldlvI9IOYy5n3zV9zzTtmI3UksdQRVvoxMfooAo"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&lt;script src="https://stackpath.bootstrapcdn.com/bootstrap/4.4.1/js/bootstrap.min.js" integrity="sha384-wfSDF2E50Y2D1uUdj0O3uMBJnjuUD4Ih7YwaYd1iqfktj0Uod8GCExl3Og8ifwB6" crossorigin="anonymous"&gt;&lt;/script&gt;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  &lt;/body&gt;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&lt;/html&gt;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29" name="Google Shape;429;p59"/>
          <p:cNvSpPr txBox="1"/>
          <p:nvPr/>
        </p:nvSpPr>
        <p:spPr>
          <a:xfrm>
            <a:off x="2203425" y="346850"/>
            <a:ext cx="6523200" cy="5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434343"/>
                </a:solidFill>
                <a:latin typeface="Droid Serif"/>
                <a:ea typeface="Droid Serif"/>
                <a:cs typeface="Droid Serif"/>
                <a:sym typeface="Droid Serif"/>
              </a:rPr>
              <a:t>Bootstrap: 3</a:t>
            </a:r>
            <a:r>
              <a:rPr b="1" baseline="30000" lang="en" sz="2400">
                <a:solidFill>
                  <a:srgbClr val="434343"/>
                </a:solidFill>
                <a:latin typeface="Droid Serif"/>
                <a:ea typeface="Droid Serif"/>
                <a:cs typeface="Droid Serif"/>
                <a:sym typeface="Droid Serif"/>
              </a:rPr>
              <a:t>rd</a:t>
            </a:r>
            <a:r>
              <a:rPr b="1" lang="en" sz="2400">
                <a:solidFill>
                  <a:srgbClr val="434343"/>
                </a:solidFill>
                <a:latin typeface="Droid Serif"/>
                <a:ea typeface="Droid Serif"/>
                <a:cs typeface="Droid Serif"/>
                <a:sym typeface="Droid Serif"/>
              </a:rPr>
              <a:t> Step-Starter Page Example </a:t>
            </a:r>
            <a:endParaRPr>
              <a:solidFill>
                <a:schemeClr val="dk1"/>
              </a:solidFill>
            </a:endParaRPr>
          </a:p>
          <a:p>
            <a:pPr indent="0" lvl="0" marL="0" rtl="0" algn="l">
              <a:spcBef>
                <a:spcPts val="0"/>
              </a:spcBef>
              <a:spcAft>
                <a:spcPts val="0"/>
              </a:spcAft>
              <a:buNone/>
            </a:pPr>
            <a:r>
              <a:t/>
            </a:r>
            <a:endParaRPr sz="1800">
              <a:latin typeface="Droid Serif"/>
              <a:ea typeface="Droid Serif"/>
              <a:cs typeface="Droid Serif"/>
              <a:sym typeface="Droid Serif"/>
            </a:endParaRPr>
          </a:p>
        </p:txBody>
      </p:sp>
      <p:sp>
        <p:nvSpPr>
          <p:cNvPr id="430" name="Google Shape;430;p59"/>
          <p:cNvSpPr txBox="1"/>
          <p:nvPr/>
        </p:nvSpPr>
        <p:spPr>
          <a:xfrm>
            <a:off x="6517775" y="4309600"/>
            <a:ext cx="1901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980000"/>
                </a:solidFill>
                <a:latin typeface="Droid Serif"/>
                <a:ea typeface="Droid Serif"/>
                <a:cs typeface="Droid Serif"/>
                <a:sym typeface="Droid Serif"/>
              </a:rPr>
              <a:t>Basic Template</a:t>
            </a:r>
            <a:endParaRPr i="1">
              <a:solidFill>
                <a:srgbClr val="980000"/>
              </a:solidFill>
              <a:latin typeface="Droid Serif"/>
              <a:ea typeface="Droid Serif"/>
              <a:cs typeface="Droid Serif"/>
              <a:sym typeface="Droid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36" name="Google Shape;436;p60"/>
          <p:cNvSpPr txBox="1"/>
          <p:nvPr/>
        </p:nvSpPr>
        <p:spPr>
          <a:xfrm>
            <a:off x="359550" y="2240575"/>
            <a:ext cx="84249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Classes</a:t>
            </a:r>
            <a:endParaRPr b="1" sz="1800">
              <a:solidFill>
                <a:schemeClr val="dk1"/>
              </a:solidFill>
            </a:endParaRPr>
          </a:p>
          <a:p>
            <a:pPr indent="0" lvl="0" marL="0" rtl="0" algn="l">
              <a:spcBef>
                <a:spcPts val="600"/>
              </a:spcBef>
              <a:spcAft>
                <a:spcPts val="0"/>
              </a:spcAft>
              <a:buNone/>
            </a:pPr>
            <a:r>
              <a:t/>
            </a:r>
            <a:endParaRPr sz="1800"/>
          </a:p>
          <a:p>
            <a:pPr indent="-342900" lvl="0" marL="1371600" rtl="0" algn="l">
              <a:spcBef>
                <a:spcPts val="0"/>
              </a:spcBef>
              <a:spcAft>
                <a:spcPts val="0"/>
              </a:spcAft>
              <a:buSzPts val="1800"/>
              <a:buChar char="●"/>
            </a:pPr>
            <a:r>
              <a:rPr lang="en" sz="1800"/>
              <a:t>Primary Classes are built-in (</a:t>
            </a:r>
            <a:r>
              <a:rPr lang="en" sz="1800">
                <a:solidFill>
                  <a:srgbClr val="980000"/>
                </a:solidFill>
              </a:rPr>
              <a:t>the library has the CSS defined</a:t>
            </a:r>
            <a:r>
              <a:rPr lang="en" sz="1800"/>
              <a:t>)</a:t>
            </a:r>
            <a:endParaRPr sz="1800"/>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Have Modifier or Utility Classes- Help setup the content and sometimes make it stand out </a:t>
            </a:r>
            <a:r>
              <a:rPr lang="en">
                <a:solidFill>
                  <a:srgbClr val="0000FF"/>
                </a:solidFill>
                <a:latin typeface="Droid Serif"/>
                <a:ea typeface="Droid Serif"/>
                <a:cs typeface="Droid Serif"/>
                <a:sym typeface="Droid Serif"/>
              </a:rPr>
              <a:t>&lt;p class="lead"&gt;</a:t>
            </a:r>
            <a:endParaRPr sz="1800"/>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Have Helper Classes- Help style the classes further </a:t>
            </a:r>
            <a:endParaRPr sz="1800"/>
          </a:p>
          <a:p>
            <a:pPr indent="457200" lvl="0" marL="914400" rtl="0" algn="l">
              <a:spcBef>
                <a:spcPts val="0"/>
              </a:spcBef>
              <a:spcAft>
                <a:spcPts val="0"/>
              </a:spcAft>
              <a:buNone/>
            </a:pPr>
            <a:r>
              <a:rPr lang="en" sz="1200">
                <a:solidFill>
                  <a:srgbClr val="0000FF"/>
                </a:solidFill>
                <a:latin typeface="Droid Serif"/>
                <a:ea typeface="Droid Serif"/>
                <a:cs typeface="Droid Serif"/>
                <a:sym typeface="Droid Serif"/>
              </a:rPr>
              <a:t>&lt;p class="</a:t>
            </a:r>
            <a:r>
              <a:rPr lang="en" sz="1200">
                <a:solidFill>
                  <a:srgbClr val="0000FF"/>
                </a:solidFill>
                <a:latin typeface="Droid Serif"/>
                <a:ea typeface="Droid Serif"/>
                <a:cs typeface="Droid Serif"/>
                <a:sym typeface="Droid Serif"/>
              </a:rPr>
              <a:t>text-primary”&gt;</a:t>
            </a:r>
            <a:endParaRPr sz="12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t>Modifier/Utility Classes and Helper Classes are placed next to each other in the selector (</a:t>
            </a:r>
            <a:r>
              <a:rPr lang="en">
                <a:solidFill>
                  <a:srgbClr val="0000FF"/>
                </a:solidFill>
              </a:rPr>
              <a:t>&lt;li class="btn btn-success"&gt;Home&lt;/li&gt;</a:t>
            </a:r>
            <a:r>
              <a:rPr lang="en" sz="1800"/>
              <a:t>)</a:t>
            </a:r>
            <a:endParaRPr sz="1800"/>
          </a:p>
          <a:p>
            <a:pPr indent="0" lvl="0" marL="1371600" rtl="0" algn="l">
              <a:spcBef>
                <a:spcPts val="0"/>
              </a:spcBef>
              <a:spcAft>
                <a:spcPts val="0"/>
              </a:spcAft>
              <a:buNone/>
            </a:pPr>
            <a:r>
              <a:t/>
            </a:r>
            <a:endParaRPr sz="1800"/>
          </a:p>
          <a:p>
            <a:pPr indent="-342900" lvl="0" marL="1371600" rtl="0" algn="l">
              <a:spcBef>
                <a:spcPts val="0"/>
              </a:spcBef>
              <a:spcAft>
                <a:spcPts val="0"/>
              </a:spcAft>
              <a:buSzPts val="1800"/>
              <a:buChar char="●"/>
            </a:pPr>
            <a:r>
              <a:rPr lang="en" sz="1800">
                <a:solidFill>
                  <a:schemeClr val="dk1"/>
                </a:solidFill>
              </a:rPr>
              <a:t>Can reference multiple classes and their helpers in your class calls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42" name="Google Shape;442;p61"/>
          <p:cNvSpPr txBox="1"/>
          <p:nvPr/>
        </p:nvSpPr>
        <p:spPr>
          <a:xfrm>
            <a:off x="484200" y="2327100"/>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a:t>
            </a:r>
            <a:r>
              <a:rPr b="1" lang="en" sz="1800">
                <a:solidFill>
                  <a:schemeClr val="dk1"/>
                </a:solidFill>
              </a:rPr>
              <a:t>Typography</a:t>
            </a:r>
            <a:r>
              <a:rPr b="1" lang="en" sz="1800">
                <a:solidFill>
                  <a:schemeClr val="dk1"/>
                </a:solidFill>
              </a:rPr>
              <a:t> or Text  Heading &amp; Text Utilities</a:t>
            </a:r>
            <a:endParaRPr b="1" sz="1800">
              <a:solidFill>
                <a:schemeClr val="dk1"/>
              </a:solidFill>
            </a:endParaRPr>
          </a:p>
          <a:p>
            <a:pPr indent="0" lvl="0" marL="0" rtl="0" algn="l">
              <a:spcBef>
                <a:spcPts val="600"/>
              </a:spcBef>
              <a:spcAft>
                <a:spcPts val="0"/>
              </a:spcAft>
              <a:buNone/>
            </a:pPr>
            <a:r>
              <a:t/>
            </a:r>
            <a:endParaRPr b="1"/>
          </a:p>
          <a:p>
            <a:pPr indent="0" lvl="0" marL="0" rtl="0" algn="l">
              <a:spcBef>
                <a:spcPts val="0"/>
              </a:spcBef>
              <a:spcAft>
                <a:spcPts val="0"/>
              </a:spcAft>
              <a:buNone/>
            </a:pPr>
            <a:r>
              <a:rPr b="1" lang="en">
                <a:latin typeface="Droid Serif"/>
                <a:ea typeface="Droid Serif"/>
                <a:cs typeface="Droid Serif"/>
                <a:sym typeface="Droid Serif"/>
              </a:rPr>
              <a:t>Used to showcase content or sections of the page:</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Header Display</a:t>
            </a:r>
            <a:r>
              <a:rPr b="1" lang="en">
                <a:latin typeface="Droid Serif"/>
                <a:ea typeface="Droid Serif"/>
                <a:cs typeface="Droid Serif"/>
                <a:sym typeface="Droid Serif"/>
              </a:rPr>
              <a:t> Class:</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+Typography + Display headings</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class="display-1</a:t>
            </a:r>
            <a:r>
              <a:rPr lang="en">
                <a:solidFill>
                  <a:schemeClr val="dk1"/>
                </a:solidFill>
                <a:latin typeface="Droid Serif"/>
                <a:ea typeface="Droid Serif"/>
                <a:cs typeface="Droid Serif"/>
                <a:sym typeface="Droid Serif"/>
              </a:rPr>
              <a:t>"</a:t>
            </a:r>
            <a:r>
              <a:rPr lang="en">
                <a:latin typeface="Droid Serif"/>
                <a:ea typeface="Droid Serif"/>
                <a:cs typeface="Droid Serif"/>
                <a:sym typeface="Droid Serif"/>
              </a:rPr>
              <a:t> (sizes 1-4)</a:t>
            </a:r>
            <a:endParaRPr>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SzPts val="1100"/>
              <a:buNone/>
            </a:pPr>
            <a:r>
              <a:rPr b="1" lang="en">
                <a:solidFill>
                  <a:schemeClr val="dk1"/>
                </a:solidFill>
                <a:latin typeface="Droid Serif"/>
                <a:ea typeface="Droid Serif"/>
                <a:cs typeface="Droid Serif"/>
                <a:sym typeface="Droid Serif"/>
              </a:rPr>
              <a:t>Helper Heading or Paragraph Classes add emphasis and style</a:t>
            </a:r>
            <a:r>
              <a:rPr lang="en">
                <a:solidFill>
                  <a:schemeClr val="dk1"/>
                </a:solidFill>
                <a:latin typeface="Droid Serif"/>
                <a:ea typeface="Droid Serif"/>
                <a:cs typeface="Droid Serif"/>
                <a:sym typeface="Droid Serif"/>
              </a:rPr>
              <a:t>:</a:t>
            </a:r>
            <a:endParaRPr>
              <a:solidFill>
                <a:schemeClr val="dk1"/>
              </a:solidFill>
              <a:latin typeface="Droid Serif"/>
              <a:ea typeface="Droid Serif"/>
              <a:cs typeface="Droid Serif"/>
              <a:sym typeface="Droid Serif"/>
            </a:endParaRPr>
          </a:p>
          <a:p>
            <a:pPr indent="-317500" lvl="0" marL="914400" rtl="0" algn="l">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Additional CSS that can format paragraphs and set as main paragraph with formatting (</a:t>
            </a:r>
            <a:r>
              <a:rPr lang="en">
                <a:solidFill>
                  <a:srgbClr val="0000FF"/>
                </a:solidFill>
                <a:latin typeface="Droid Serif"/>
                <a:ea typeface="Droid Serif"/>
                <a:cs typeface="Droid Serif"/>
                <a:sym typeface="Droid Serif"/>
              </a:rPr>
              <a:t>lead</a:t>
            </a:r>
            <a:r>
              <a:rPr lang="en">
                <a:solidFill>
                  <a:schemeClr val="dk1"/>
                </a:solidFill>
                <a:latin typeface="Droid Serif"/>
                <a:ea typeface="Droid Serif"/>
                <a:cs typeface="Droid Serif"/>
                <a:sym typeface="Droid Serif"/>
              </a:rPr>
              <a:t>) </a:t>
            </a:r>
            <a:r>
              <a:rPr lang="en">
                <a:solidFill>
                  <a:srgbClr val="0000FF"/>
                </a:solidFill>
                <a:latin typeface="Droid Serif"/>
                <a:ea typeface="Droid Serif"/>
                <a:cs typeface="Droid Serif"/>
                <a:sym typeface="Droid Serif"/>
              </a:rPr>
              <a:t>&lt;p class="lead"&gt;</a:t>
            </a:r>
            <a:r>
              <a:rPr lang="en">
                <a:solidFill>
                  <a:schemeClr val="dk1"/>
                </a:solidFill>
                <a:latin typeface="Droid Serif"/>
                <a:ea typeface="Droid Serif"/>
                <a:cs typeface="Droid Serif"/>
                <a:sym typeface="Droid Serif"/>
              </a:rPr>
              <a:t> also makes it appear smaller in viewport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457200" lvl="0" marL="0" rtl="0" algn="l">
              <a:spcBef>
                <a:spcPts val="0"/>
              </a:spcBef>
              <a:spcAft>
                <a:spcPts val="0"/>
              </a:spcAft>
              <a:buClr>
                <a:schemeClr val="dk1"/>
              </a:buClr>
              <a:buSzPts val="1100"/>
              <a:buFont typeface="Arial"/>
              <a:buNone/>
            </a:pPr>
            <a:r>
              <a:rPr b="1" lang="en">
                <a:solidFill>
                  <a:schemeClr val="dk1"/>
                </a:solidFill>
                <a:latin typeface="Droid Serif"/>
                <a:ea typeface="Droid Serif"/>
                <a:cs typeface="Droid Serif"/>
                <a:sym typeface="Droid Serif"/>
              </a:rPr>
              <a:t>Text</a:t>
            </a:r>
            <a:r>
              <a:rPr b="1" lang="en">
                <a:solidFill>
                  <a:schemeClr val="dk1"/>
                </a:solidFill>
                <a:latin typeface="Droid Serif"/>
                <a:ea typeface="Droid Serif"/>
                <a:cs typeface="Droid Serif"/>
                <a:sym typeface="Droid Serif"/>
              </a:rPr>
              <a:t> Utility Classes- sets up the content and its alignment</a:t>
            </a:r>
            <a:r>
              <a:rPr lang="en">
                <a:solidFill>
                  <a:schemeClr val="dk1"/>
                </a:solidFill>
                <a:latin typeface="Droid Serif"/>
                <a:ea typeface="Droid Serif"/>
                <a:cs typeface="Droid Serif"/>
                <a:sym typeface="Droid Serif"/>
              </a:rPr>
              <a:t>:</a:t>
            </a:r>
            <a:endParaRPr>
              <a:latin typeface="Droid Serif"/>
              <a:ea typeface="Droid Serif"/>
              <a:cs typeface="Droid Serif"/>
              <a:sym typeface="Droid Serif"/>
            </a:endParaRPr>
          </a:p>
          <a:p>
            <a:pPr indent="457200" lvl="0" marL="457200" rtl="0" algn="l">
              <a:spcBef>
                <a:spcPts val="0"/>
              </a:spcBef>
              <a:spcAft>
                <a:spcPts val="0"/>
              </a:spcAft>
              <a:buNone/>
            </a:pPr>
            <a:r>
              <a:rPr lang="en">
                <a:solidFill>
                  <a:srgbClr val="0000FF"/>
                </a:solidFill>
                <a:latin typeface="Droid Serif"/>
                <a:ea typeface="Droid Serif"/>
                <a:cs typeface="Droid Serif"/>
                <a:sym typeface="Droid Serif"/>
              </a:rPr>
              <a:t>.</a:t>
            </a:r>
            <a:r>
              <a:rPr lang="en">
                <a:solidFill>
                  <a:srgbClr val="0000FF"/>
                </a:solidFill>
                <a:latin typeface="Droid Serif"/>
                <a:ea typeface="Droid Serif"/>
                <a:cs typeface="Droid Serif"/>
                <a:sym typeface="Droid Serif"/>
              </a:rPr>
              <a:t>class="</a:t>
            </a:r>
            <a:r>
              <a:rPr lang="en">
                <a:solidFill>
                  <a:srgbClr val="FF0000"/>
                </a:solidFill>
                <a:latin typeface="Droid Serif"/>
                <a:ea typeface="Droid Serif"/>
                <a:cs typeface="Droid Serif"/>
                <a:sym typeface="Droid Serif"/>
              </a:rPr>
              <a:t>text-center</a:t>
            </a:r>
            <a:r>
              <a:rPr lang="en">
                <a:solidFill>
                  <a:srgbClr val="0000FF"/>
                </a:solidFill>
                <a:latin typeface="Droid Serif"/>
                <a:ea typeface="Droid Serif"/>
                <a:cs typeface="Droid Serif"/>
                <a:sym typeface="Droid Serif"/>
              </a:rPr>
              <a:t>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rPr lang="en" u="sng">
                <a:solidFill>
                  <a:schemeClr val="hlink"/>
                </a:solidFill>
                <a:hlinkClick r:id="rId3"/>
              </a:rPr>
              <a:t>https://getbootstrap.com/docs/4.4/utilities/text/</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rPr lang="en" u="sng">
                <a:solidFill>
                  <a:schemeClr val="hlink"/>
                </a:solidFill>
                <a:hlinkClick r:id="rId4"/>
              </a:rPr>
              <a:t>https://getbootstrap.com/docs/4.4/utilities/colors/</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2"/>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48" name="Google Shape;448;p62"/>
          <p:cNvSpPr txBox="1"/>
          <p:nvPr/>
        </p:nvSpPr>
        <p:spPr>
          <a:xfrm>
            <a:off x="450725" y="1898475"/>
            <a:ext cx="8175600" cy="110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Container- Components For Layouts</a:t>
            </a:r>
            <a:endParaRPr b="1" sz="1800">
              <a:solidFill>
                <a:schemeClr val="dk1"/>
              </a:solidFill>
            </a:endParaRPr>
          </a:p>
          <a:p>
            <a:pPr indent="0" lvl="0" marL="0" rtl="0" algn="l">
              <a:spcBef>
                <a:spcPts val="600"/>
              </a:spcBef>
              <a:spcAft>
                <a:spcPts val="0"/>
              </a:spcAft>
              <a:buNone/>
            </a:pPr>
            <a:r>
              <a:t/>
            </a:r>
            <a:endParaRPr b="1"/>
          </a:p>
          <a:p>
            <a:pPr indent="0" lvl="0" marL="0" rtl="0" algn="l">
              <a:spcBef>
                <a:spcPts val="0"/>
              </a:spcBef>
              <a:spcAft>
                <a:spcPts val="0"/>
              </a:spcAft>
              <a:buNone/>
            </a:pPr>
            <a:r>
              <a:rPr lang="en" sz="1200">
                <a:solidFill>
                  <a:srgbClr val="212529"/>
                </a:solidFill>
                <a:highlight>
                  <a:srgbClr val="FFFFFF"/>
                </a:highlight>
                <a:latin typeface="Droid Serif"/>
                <a:ea typeface="Droid Serif"/>
                <a:cs typeface="Droid Serif"/>
                <a:sym typeface="Droid Serif"/>
              </a:rPr>
              <a:t>Containers are the most basic layout element in Bootstrap and are </a:t>
            </a:r>
            <a:r>
              <a:rPr b="1" lang="en" sz="1200">
                <a:solidFill>
                  <a:srgbClr val="212529"/>
                </a:solidFill>
                <a:highlight>
                  <a:srgbClr val="FFFFFF"/>
                </a:highlight>
                <a:latin typeface="Droid Serif"/>
                <a:ea typeface="Droid Serif"/>
                <a:cs typeface="Droid Serif"/>
                <a:sym typeface="Droid Serif"/>
              </a:rPr>
              <a:t>required when using our default grid system</a:t>
            </a:r>
            <a:r>
              <a:rPr lang="en" sz="1200">
                <a:solidFill>
                  <a:srgbClr val="212529"/>
                </a:solidFill>
                <a:highlight>
                  <a:srgbClr val="FFFFFF"/>
                </a:highlight>
                <a:latin typeface="Droid Serif"/>
                <a:ea typeface="Droid Serif"/>
                <a:cs typeface="Droid Serif"/>
                <a:sym typeface="Droid Serif"/>
              </a:rPr>
              <a:t>. Choose from a responsive, fixed-width container (meaning its </a:t>
            </a:r>
            <a:r>
              <a:rPr lang="en" sz="1050">
                <a:solidFill>
                  <a:srgbClr val="E83E8C"/>
                </a:solidFill>
                <a:highlight>
                  <a:srgbClr val="FFFFFF"/>
                </a:highlight>
                <a:latin typeface="Droid Serif"/>
                <a:ea typeface="Droid Serif"/>
                <a:cs typeface="Droid Serif"/>
                <a:sym typeface="Droid Serif"/>
              </a:rPr>
              <a:t>max-width</a:t>
            </a:r>
            <a:r>
              <a:rPr lang="en" sz="1200">
                <a:solidFill>
                  <a:srgbClr val="212529"/>
                </a:solidFill>
                <a:highlight>
                  <a:srgbClr val="FFFFFF"/>
                </a:highlight>
                <a:latin typeface="Droid Serif"/>
                <a:ea typeface="Droid Serif"/>
                <a:cs typeface="Droid Serif"/>
                <a:sym typeface="Droid Serif"/>
              </a:rPr>
              <a:t> changes at each breakpoint) or fluid-width (meaning it’s </a:t>
            </a:r>
            <a:r>
              <a:rPr lang="en" sz="1050">
                <a:solidFill>
                  <a:srgbClr val="E83E8C"/>
                </a:solidFill>
                <a:highlight>
                  <a:srgbClr val="FFFFFF"/>
                </a:highlight>
                <a:latin typeface="Droid Serif"/>
                <a:ea typeface="Droid Serif"/>
                <a:cs typeface="Droid Serif"/>
                <a:sym typeface="Droid Serif"/>
              </a:rPr>
              <a:t>100%</a:t>
            </a:r>
            <a:r>
              <a:rPr lang="en" sz="1200">
                <a:solidFill>
                  <a:srgbClr val="212529"/>
                </a:solidFill>
                <a:highlight>
                  <a:srgbClr val="FFFFFF"/>
                </a:highlight>
                <a:latin typeface="Droid Serif"/>
                <a:ea typeface="Droid Serif"/>
                <a:cs typeface="Droid Serif"/>
                <a:sym typeface="Droid Serif"/>
              </a:rPr>
              <a:t> wide on the viewport all the time). </a:t>
            </a:r>
            <a:endParaRPr sz="1200">
              <a:solidFill>
                <a:srgbClr val="212529"/>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sz="1200">
              <a:solidFill>
                <a:srgbClr val="212529"/>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rPr lang="en" sz="1200" u="sng">
                <a:solidFill>
                  <a:schemeClr val="hlink"/>
                </a:solidFill>
                <a:highlight>
                  <a:srgbClr val="FFFFFF"/>
                </a:highlight>
                <a:latin typeface="Droid Serif"/>
                <a:ea typeface="Droid Serif"/>
                <a:cs typeface="Droid Serif"/>
                <a:sym typeface="Droid Serif"/>
                <a:hlinkClick r:id="rId3"/>
              </a:rPr>
              <a:t>https://getbootstrap.com/docs/4.4/layout/overview/</a:t>
            </a:r>
            <a:endParaRPr sz="1200">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sz="1200">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Container</a:t>
            </a:r>
            <a:r>
              <a:rPr b="1" lang="en">
                <a:latin typeface="Droid Serif"/>
                <a:ea typeface="Droid Serif"/>
                <a:cs typeface="Droid Serif"/>
                <a:sym typeface="Droid Serif"/>
              </a:rPr>
              <a:t> Classes:</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 layout on BS website</a:t>
            </a:r>
            <a:endParaRPr b="1">
              <a:solidFill>
                <a:srgbClr val="FF0000"/>
              </a:solidFill>
              <a:latin typeface="Droid Serif"/>
              <a:ea typeface="Droid Serif"/>
              <a:cs typeface="Droid Serif"/>
              <a:sym typeface="Droid Serif"/>
            </a:endParaRPr>
          </a:p>
          <a:p>
            <a:pPr indent="457200" lvl="0" marL="457200" rtl="0" algn="l">
              <a:spcBef>
                <a:spcPts val="0"/>
              </a:spcBef>
              <a:spcAft>
                <a:spcPts val="0"/>
              </a:spcAft>
              <a:buNone/>
            </a:pPr>
            <a:r>
              <a:rPr lang="en">
                <a:solidFill>
                  <a:srgbClr val="0000FF"/>
                </a:solidFill>
                <a:latin typeface="Droid Serif"/>
                <a:ea typeface="Droid Serif"/>
                <a:cs typeface="Droid Serif"/>
                <a:sym typeface="Droid Serif"/>
              </a:rPr>
              <a:t>&lt;div </a:t>
            </a:r>
            <a:r>
              <a:rPr lang="en">
                <a:solidFill>
                  <a:srgbClr val="0000FF"/>
                </a:solidFill>
                <a:latin typeface="Droid Serif"/>
                <a:ea typeface="Droid Serif"/>
                <a:cs typeface="Droid Serif"/>
                <a:sym typeface="Droid Serif"/>
              </a:rPr>
              <a:t>class="container"&gt;&lt;/div&gt; </a:t>
            </a:r>
            <a:r>
              <a:rPr lang="en">
                <a:latin typeface="Droid Serif"/>
                <a:ea typeface="Droid Serif"/>
                <a:cs typeface="Droid Serif"/>
                <a:sym typeface="Droid Serif"/>
              </a:rPr>
              <a:t>(sized and margin on either side)</a:t>
            </a:r>
            <a:endParaRPr>
              <a:latin typeface="Droid Serif"/>
              <a:ea typeface="Droid Serif"/>
              <a:cs typeface="Droid Serif"/>
              <a:sym typeface="Droid Serif"/>
            </a:endParaRPr>
          </a:p>
          <a:p>
            <a:pPr indent="457200" lvl="0" marL="457200" rtl="0" algn="l">
              <a:spcBef>
                <a:spcPts val="0"/>
              </a:spcBef>
              <a:spcAft>
                <a:spcPts val="0"/>
              </a:spcAft>
              <a:buNone/>
            </a:pPr>
            <a:r>
              <a:t/>
            </a:r>
            <a:endParaRPr>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&lt;div class="container-fluid"&gt;&lt;/div&gt;</a:t>
            </a:r>
            <a:r>
              <a:rPr lang="en">
                <a:solidFill>
                  <a:schemeClr val="dk1"/>
                </a:solidFill>
                <a:latin typeface="Droid Serif"/>
                <a:ea typeface="Droid Serif"/>
                <a:cs typeface="Droid Serif"/>
                <a:sym typeface="Droid Serif"/>
              </a:rPr>
              <a:t> (full width of the page)</a:t>
            </a:r>
            <a:endParaRPr>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45720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49" name="Google Shape;449;p62"/>
          <p:cNvSpPr txBox="1"/>
          <p:nvPr/>
        </p:nvSpPr>
        <p:spPr>
          <a:xfrm>
            <a:off x="1982400" y="3886025"/>
            <a:ext cx="6510000" cy="54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980000"/>
                </a:solidFill>
                <a:latin typeface="Droid Serif"/>
                <a:ea typeface="Droid Serif"/>
                <a:cs typeface="Droid Serif"/>
                <a:sym typeface="Droid Serif"/>
              </a:rPr>
              <a:t>NOTE: Containers or nesting containers can get confusing so comment each. </a:t>
            </a:r>
            <a:endParaRPr sz="1200">
              <a:solidFill>
                <a:srgbClr val="980000"/>
              </a:solidFill>
              <a:latin typeface="Droid Serif"/>
              <a:ea typeface="Droid Serif"/>
              <a:cs typeface="Droid Serif"/>
              <a:sym typeface="Droid Serif"/>
            </a:endParaRPr>
          </a:p>
          <a:p>
            <a:pPr indent="0" lvl="0" marL="0" rtl="0" algn="l">
              <a:spcBef>
                <a:spcPts val="0"/>
              </a:spcBef>
              <a:spcAft>
                <a:spcPts val="0"/>
              </a:spcAft>
              <a:buNone/>
            </a:pPr>
            <a:r>
              <a:rPr lang="en" sz="1200">
                <a:solidFill>
                  <a:srgbClr val="980000"/>
                </a:solidFill>
                <a:latin typeface="Droid Serif"/>
                <a:ea typeface="Droid Serif"/>
                <a:cs typeface="Droid Serif"/>
                <a:sym typeface="Droid Serif"/>
              </a:rPr>
              <a:t>Command + CNTRL + / </a:t>
            </a:r>
            <a:endParaRPr sz="1200">
              <a:solidFill>
                <a:srgbClr val="980000"/>
              </a:solidFill>
              <a:latin typeface="Droid Serif"/>
              <a:ea typeface="Droid Serif"/>
              <a:cs typeface="Droid Serif"/>
              <a:sym typeface="Droid Serif"/>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55" name="Google Shape;455;p63"/>
          <p:cNvSpPr txBox="1"/>
          <p:nvPr/>
        </p:nvSpPr>
        <p:spPr>
          <a:xfrm>
            <a:off x="448725" y="2293600"/>
            <a:ext cx="8478600" cy="110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Container- Utility Classes</a:t>
            </a:r>
            <a:endParaRPr b="1" sz="1800">
              <a:solidFill>
                <a:schemeClr val="dk1"/>
              </a:solidFill>
            </a:endParaRPr>
          </a:p>
          <a:p>
            <a:pPr indent="-317500" lvl="0" marL="914400" rtl="0" algn="l">
              <a:spcBef>
                <a:spcPts val="600"/>
              </a:spcBef>
              <a:spcAft>
                <a:spcPts val="0"/>
              </a:spcAft>
              <a:buSzPts val="1400"/>
              <a:buChar char="●"/>
            </a:pPr>
            <a:r>
              <a:rPr lang="en"/>
              <a:t>Borders </a:t>
            </a:r>
            <a:r>
              <a:rPr lang="en">
                <a:solidFill>
                  <a:srgbClr val="0000FF"/>
                </a:solidFill>
              </a:rPr>
              <a:t>border</a:t>
            </a:r>
            <a:r>
              <a:rPr lang="en">
                <a:solidFill>
                  <a:srgbClr val="434343"/>
                </a:solidFill>
              </a:rPr>
              <a:t> (top, right bottom, left)</a:t>
            </a:r>
            <a:endParaRPr>
              <a:solidFill>
                <a:srgbClr val="434343"/>
              </a:solidFill>
            </a:endParaRPr>
          </a:p>
          <a:p>
            <a:pPr indent="-317500" lvl="0" marL="914400" rtl="0" algn="l">
              <a:spcBef>
                <a:spcPts val="0"/>
              </a:spcBef>
              <a:spcAft>
                <a:spcPts val="0"/>
              </a:spcAft>
              <a:buSzPts val="1400"/>
              <a:buChar char="●"/>
            </a:pPr>
            <a:r>
              <a:rPr lang="en"/>
              <a:t>Text </a:t>
            </a:r>
            <a:r>
              <a:rPr lang="en">
                <a:solidFill>
                  <a:srgbClr val="0000FF"/>
                </a:solidFill>
              </a:rPr>
              <a:t>lead</a:t>
            </a:r>
            <a:r>
              <a:rPr lang="en"/>
              <a:t> (emphasizes), colors, sizes, alignment</a:t>
            </a:r>
            <a:endParaRPr/>
          </a:p>
          <a:p>
            <a:pPr indent="-317500" lvl="0" marL="914400" rtl="0" algn="l">
              <a:spcBef>
                <a:spcPts val="0"/>
              </a:spcBef>
              <a:spcAft>
                <a:spcPts val="0"/>
              </a:spcAft>
              <a:buClr>
                <a:schemeClr val="dk1"/>
              </a:buClr>
              <a:buSzPts val="1400"/>
              <a:buChar char="●"/>
            </a:pPr>
            <a:r>
              <a:rPr lang="en">
                <a:solidFill>
                  <a:srgbClr val="0000FF"/>
                </a:solidFill>
              </a:rPr>
              <a:t>lead</a:t>
            </a:r>
            <a:r>
              <a:rPr lang="en">
                <a:solidFill>
                  <a:schemeClr val="dk1"/>
                </a:solidFill>
              </a:rPr>
              <a:t> (emphasizes headings or paragraphs)</a:t>
            </a:r>
            <a:endParaRPr>
              <a:solidFill>
                <a:schemeClr val="dk1"/>
              </a:solidFill>
            </a:endParaRPr>
          </a:p>
          <a:p>
            <a:pPr indent="-317500" lvl="0" marL="914400" rtl="0" algn="l">
              <a:spcBef>
                <a:spcPts val="0"/>
              </a:spcBef>
              <a:spcAft>
                <a:spcPts val="0"/>
              </a:spcAft>
              <a:buClr>
                <a:schemeClr val="dk1"/>
              </a:buClr>
              <a:buSzPts val="1400"/>
              <a:buChar char="●"/>
            </a:pPr>
            <a:r>
              <a:rPr lang="en"/>
              <a:t>Spacing </a:t>
            </a:r>
            <a:r>
              <a:rPr lang="en">
                <a:solidFill>
                  <a:srgbClr val="0000FF"/>
                </a:solidFill>
              </a:rPr>
              <a:t>m</a:t>
            </a:r>
            <a:r>
              <a:rPr lang="en"/>
              <a:t>(margin) </a:t>
            </a:r>
            <a:r>
              <a:rPr lang="en">
                <a:solidFill>
                  <a:srgbClr val="0000FF"/>
                </a:solidFill>
              </a:rPr>
              <a:t>x, y</a:t>
            </a:r>
            <a:r>
              <a:rPr lang="en"/>
              <a:t> (top, bottom, right, left, auto) </a:t>
            </a:r>
            <a:r>
              <a:rPr lang="en">
                <a:solidFill>
                  <a:srgbClr val="0000FF"/>
                </a:solidFill>
              </a:rPr>
              <a:t> t, b, r, l</a:t>
            </a:r>
            <a:r>
              <a:rPr lang="en"/>
              <a:t> </a:t>
            </a:r>
            <a:r>
              <a:rPr lang="en">
                <a:solidFill>
                  <a:srgbClr val="0000FF"/>
                </a:solidFill>
              </a:rPr>
              <a:t>, auto or # of space </a:t>
            </a:r>
            <a:r>
              <a:rPr lang="en"/>
              <a:t>(total space)</a:t>
            </a:r>
            <a:endParaRPr/>
          </a:p>
          <a:p>
            <a:pPr indent="-317500" lvl="0" marL="914400" rtl="0" algn="l">
              <a:spcBef>
                <a:spcPts val="0"/>
              </a:spcBef>
              <a:spcAft>
                <a:spcPts val="0"/>
              </a:spcAft>
              <a:buSzPts val="1400"/>
              <a:buChar char="●"/>
            </a:pPr>
            <a:r>
              <a:rPr lang="en"/>
              <a:t>Sizing </a:t>
            </a:r>
            <a:r>
              <a:rPr lang="en">
                <a:solidFill>
                  <a:srgbClr val="0000FF"/>
                </a:solidFill>
              </a:rPr>
              <a:t>display</a:t>
            </a:r>
            <a:r>
              <a:rPr lang="en">
                <a:solidFill>
                  <a:schemeClr val="dk1"/>
                </a:solidFill>
              </a:rPr>
              <a:t> (size) </a:t>
            </a:r>
            <a:r>
              <a:rPr lang="en">
                <a:solidFill>
                  <a:srgbClr val="0000FF"/>
                </a:solidFill>
              </a:rPr>
              <a:t>#</a:t>
            </a:r>
            <a:r>
              <a:rPr lang="en">
                <a:solidFill>
                  <a:schemeClr val="dk1"/>
                </a:solidFill>
              </a:rPr>
              <a:t> (how big)</a:t>
            </a:r>
            <a:endParaRPr/>
          </a:p>
          <a:p>
            <a:pPr indent="-317500" lvl="0" marL="914400" rtl="0" algn="l">
              <a:spcBef>
                <a:spcPts val="0"/>
              </a:spcBef>
              <a:spcAft>
                <a:spcPts val="0"/>
              </a:spcAft>
              <a:buSzPts val="1400"/>
              <a:buChar char="●"/>
            </a:pPr>
            <a:r>
              <a:rPr lang="en"/>
              <a:t>Colors </a:t>
            </a:r>
            <a:r>
              <a:rPr lang="en">
                <a:solidFill>
                  <a:srgbClr val="0000FF"/>
                </a:solidFill>
              </a:rPr>
              <a:t>primary, secondary, </a:t>
            </a:r>
            <a:r>
              <a:rPr lang="en">
                <a:solidFill>
                  <a:srgbClr val="0000FF"/>
                </a:solidFill>
              </a:rPr>
              <a:t>success</a:t>
            </a:r>
            <a:r>
              <a:rPr lang="en">
                <a:solidFill>
                  <a:srgbClr val="0000FF"/>
                </a:solidFill>
              </a:rPr>
              <a:t>, danger, warning, info</a:t>
            </a:r>
            <a:endParaRPr>
              <a:solidFill>
                <a:srgbClr val="0000FF"/>
              </a:solidFill>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457200" lvl="0" marL="0" rtl="0" algn="l">
              <a:spcBef>
                <a:spcPts val="0"/>
              </a:spcBef>
              <a:spcAft>
                <a:spcPts val="0"/>
              </a:spcAft>
              <a:buNone/>
            </a:pPr>
            <a:r>
              <a:rPr b="1" lang="en">
                <a:latin typeface="Droid Serif"/>
                <a:ea typeface="Droid Serif"/>
                <a:cs typeface="Droid Serif"/>
                <a:sym typeface="Droid Serif"/>
              </a:rPr>
              <a:t>Classes can be combined with Utility Classes:</a:t>
            </a:r>
            <a:endParaRPr b="1">
              <a:latin typeface="Droid Serif"/>
              <a:ea typeface="Droid Serif"/>
              <a:cs typeface="Droid Serif"/>
              <a:sym typeface="Droid Serif"/>
            </a:endParaRPr>
          </a:p>
          <a:p>
            <a:pPr indent="457200" lvl="0" marL="0" rtl="0" algn="l">
              <a:spcBef>
                <a:spcPts val="0"/>
              </a:spcBef>
              <a:spcAft>
                <a:spcPts val="0"/>
              </a:spcAft>
              <a:buNone/>
            </a:pPr>
            <a:r>
              <a:t/>
            </a:r>
            <a:endParaRPr b="1">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components + layouts +u</a:t>
            </a:r>
            <a:r>
              <a:rPr lang="en">
                <a:solidFill>
                  <a:srgbClr val="FF0000"/>
                </a:solidFill>
                <a:latin typeface="Droid Serif"/>
                <a:ea typeface="Droid Serif"/>
                <a:cs typeface="Droid Serif"/>
                <a:sym typeface="Droid Serif"/>
              </a:rPr>
              <a:t>tilities</a:t>
            </a:r>
            <a:r>
              <a:rPr lang="en">
                <a:solidFill>
                  <a:srgbClr val="FF0000"/>
                </a:solidFill>
                <a:latin typeface="Droid Serif"/>
                <a:ea typeface="Droid Serif"/>
                <a:cs typeface="Droid Serif"/>
                <a:sym typeface="Droid Serif"/>
              </a:rPr>
              <a:t> on BS website</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Clr>
                <a:schemeClr val="dk1"/>
              </a:buClr>
              <a:buSzPts val="1100"/>
              <a:buFont typeface="Arial"/>
              <a:buNone/>
            </a:pPr>
            <a:r>
              <a:t/>
            </a:r>
            <a:endParaRPr>
              <a:solidFill>
                <a:srgbClr val="FF0000"/>
              </a:solidFill>
              <a:latin typeface="Droid Serif"/>
              <a:ea typeface="Droid Serif"/>
              <a:cs typeface="Droid Serif"/>
              <a:sym typeface="Droid Serif"/>
            </a:endParaRPr>
          </a:p>
          <a:p>
            <a:pPr indent="457200" lvl="0" marL="457200" rtl="0" algn="l">
              <a:spcBef>
                <a:spcPts val="0"/>
              </a:spcBef>
              <a:spcAft>
                <a:spcPts val="0"/>
              </a:spcAft>
              <a:buNone/>
            </a:pPr>
            <a:r>
              <a:rPr lang="en">
                <a:latin typeface="Droid Serif"/>
                <a:ea typeface="Droid Serif"/>
                <a:cs typeface="Droid Serif"/>
                <a:sym typeface="Droid Serif"/>
              </a:rPr>
              <a:t>&lt;div</a:t>
            </a:r>
            <a:r>
              <a:rPr lang="en">
                <a:solidFill>
                  <a:srgbClr val="0000FF"/>
                </a:solidFill>
                <a:latin typeface="Droid Serif"/>
                <a:ea typeface="Droid Serif"/>
                <a:cs typeface="Droid Serif"/>
                <a:sym typeface="Droid Serif"/>
              </a:rPr>
              <a:t> class="container text-center</a:t>
            </a:r>
            <a:r>
              <a:rPr lang="en">
                <a:solidFill>
                  <a:schemeClr val="dk1"/>
                </a:solidFill>
                <a:latin typeface="Droid Serif"/>
                <a:ea typeface="Droid Serif"/>
                <a:cs typeface="Droid Serif"/>
                <a:sym typeface="Droid Serif"/>
              </a:rPr>
              <a:t>"&gt;&lt;/div&gt;</a:t>
            </a:r>
            <a:r>
              <a:rPr lang="en">
                <a:latin typeface="Droid Serif"/>
                <a:ea typeface="Droid Serif"/>
                <a:cs typeface="Droid Serif"/>
                <a:sym typeface="Droid Serif"/>
              </a:rPr>
              <a:t> </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980000"/>
                </a:solidFill>
                <a:latin typeface="Droid Serif"/>
                <a:ea typeface="Droid Serif"/>
                <a:cs typeface="Droid Serif"/>
                <a:sym typeface="Droid Serif"/>
              </a:rPr>
              <a:t>Note:</a:t>
            </a:r>
            <a:r>
              <a:rPr lang="en">
                <a:solidFill>
                  <a:schemeClr val="dk1"/>
                </a:solidFill>
                <a:latin typeface="Droid Serif"/>
                <a:ea typeface="Droid Serif"/>
                <a:cs typeface="Droid Serif"/>
                <a:sym typeface="Droid Serif"/>
              </a:rPr>
              <a:t> you can place everything in the primary container and center it that way, or you can use another utility class: </a:t>
            </a:r>
            <a:r>
              <a:rPr lang="en">
                <a:solidFill>
                  <a:srgbClr val="980000"/>
                </a:solidFill>
                <a:latin typeface="Droid Serif"/>
                <a:ea typeface="Droid Serif"/>
                <a:cs typeface="Droid Serif"/>
                <a:sym typeface="Droid Serif"/>
              </a:rPr>
              <a:t>(</a:t>
            </a:r>
            <a:r>
              <a:rPr lang="en">
                <a:latin typeface="Droid Serif"/>
                <a:ea typeface="Droid Serif"/>
                <a:cs typeface="Droid Serif"/>
                <a:sym typeface="Droid Serif"/>
              </a:rPr>
              <a:t>m</a:t>
            </a:r>
            <a:r>
              <a:rPr lang="en">
                <a:solidFill>
                  <a:srgbClr val="980000"/>
                </a:solidFill>
                <a:latin typeface="Droid Serif"/>
                <a:ea typeface="Droid Serif"/>
                <a:cs typeface="Droid Serif"/>
                <a:sym typeface="Droid Serif"/>
              </a:rPr>
              <a:t> standing for margin </a:t>
            </a:r>
            <a:r>
              <a:rPr lang="en">
                <a:latin typeface="Droid Serif"/>
                <a:ea typeface="Droid Serif"/>
                <a:cs typeface="Droid Serif"/>
                <a:sym typeface="Droid Serif"/>
              </a:rPr>
              <a:t>x</a:t>
            </a:r>
            <a:r>
              <a:rPr lang="en">
                <a:solidFill>
                  <a:srgbClr val="980000"/>
                </a:solidFill>
                <a:latin typeface="Droid Serif"/>
                <a:ea typeface="Droid Serif"/>
                <a:cs typeface="Droid Serif"/>
                <a:sym typeface="Droid Serif"/>
              </a:rPr>
              <a:t> standing for right and left </a:t>
            </a:r>
            <a:r>
              <a:rPr lang="en">
                <a:latin typeface="Droid Serif"/>
                <a:ea typeface="Droid Serif"/>
                <a:cs typeface="Droid Serif"/>
                <a:sym typeface="Droid Serif"/>
              </a:rPr>
              <a:t>auto</a:t>
            </a:r>
            <a:r>
              <a:rPr lang="en">
                <a:solidFill>
                  <a:srgbClr val="980000"/>
                </a:solidFill>
                <a:latin typeface="Droid Serif"/>
                <a:ea typeface="Droid Serif"/>
                <a:cs typeface="Droid Serif"/>
                <a:sym typeface="Droid Serif"/>
              </a:rPr>
              <a:t> or </a:t>
            </a:r>
            <a:r>
              <a:rPr lang="en">
                <a:latin typeface="Droid Serif"/>
                <a:ea typeface="Droid Serif"/>
                <a:cs typeface="Droid Serif"/>
                <a:sym typeface="Droid Serif"/>
              </a:rPr>
              <a:t>#</a:t>
            </a:r>
            <a:r>
              <a:rPr lang="en">
                <a:solidFill>
                  <a:srgbClr val="980000"/>
                </a:solidFill>
                <a:latin typeface="Droid Serif"/>
                <a:ea typeface="Droid Serif"/>
                <a:cs typeface="Droid Serif"/>
                <a:sym typeface="Droid Serif"/>
              </a:rPr>
              <a:t> value is space)</a:t>
            </a:r>
            <a:endParaRPr>
              <a:solidFill>
                <a:srgbClr val="98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a:t>
            </a:r>
            <a:r>
              <a:rPr lang="en">
                <a:solidFill>
                  <a:srgbClr val="FF0000"/>
                </a:solidFill>
                <a:latin typeface="Droid Serif"/>
                <a:ea typeface="Droid Serif"/>
                <a:cs typeface="Droid Serif"/>
                <a:sym typeface="Droid Serif"/>
              </a:rPr>
              <a:t>components + layouts +utilities</a:t>
            </a:r>
            <a:r>
              <a:rPr lang="en">
                <a:solidFill>
                  <a:srgbClr val="FF0000"/>
                </a:solidFill>
                <a:latin typeface="Droid Serif"/>
                <a:ea typeface="Droid Serif"/>
                <a:cs typeface="Droid Serif"/>
                <a:sym typeface="Droid Serif"/>
              </a:rPr>
              <a:t> + Spacing on BS website</a:t>
            </a:r>
            <a:endParaRPr>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class="mx-auto”</a:t>
            </a:r>
            <a:endParaRPr>
              <a:latin typeface="Droid Serif"/>
              <a:ea typeface="Droid Serif"/>
              <a:cs typeface="Droid Serif"/>
              <a:sym typeface="Droid Serif"/>
            </a:endParaRPr>
          </a:p>
          <a:p>
            <a:pPr indent="457200" lvl="0" marL="45720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56" name="Google Shape;456;p63"/>
          <p:cNvSpPr txBox="1"/>
          <p:nvPr/>
        </p:nvSpPr>
        <p:spPr>
          <a:xfrm>
            <a:off x="4239375" y="4292950"/>
            <a:ext cx="45006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https://getbootstrap.com/docs/4.4/utilities/spacing</a:t>
            </a:r>
            <a:r>
              <a:rPr lang="en"/>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4"/>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62" name="Google Shape;462;p64"/>
          <p:cNvSpPr txBox="1"/>
          <p:nvPr/>
        </p:nvSpPr>
        <p:spPr>
          <a:xfrm>
            <a:off x="484200" y="2958600"/>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 + Classes</a:t>
            </a:r>
            <a:endParaRPr b="1" sz="1800">
              <a:solidFill>
                <a:schemeClr val="dk1"/>
              </a:solidFill>
              <a:latin typeface="Droid Serif"/>
              <a:ea typeface="Droid Serif"/>
              <a:cs typeface="Droid Serif"/>
              <a:sym typeface="Droid Serif"/>
            </a:endParaRPr>
          </a:p>
          <a:p>
            <a:pPr indent="-317500" lvl="0" marL="457200" rtl="0" algn="l">
              <a:lnSpc>
                <a:spcPct val="115000"/>
              </a:lnSpc>
              <a:spcBef>
                <a:spcPts val="240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Forms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Buttons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Jumbotrons</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Navs </a:t>
            </a:r>
            <a:endParaRPr>
              <a:solidFill>
                <a:srgbClr val="0000FF"/>
              </a:solidFill>
              <a:latin typeface="Droid Serif"/>
              <a:ea typeface="Droid Serif"/>
              <a:cs typeface="Droid Serif"/>
              <a:sym typeface="Droid Serif"/>
            </a:endParaRPr>
          </a:p>
          <a:p>
            <a:pPr indent="-317500" lvl="0" marL="457200" rtl="0" algn="l">
              <a:lnSpc>
                <a:spcPct val="115000"/>
              </a:lnSpc>
              <a:spcBef>
                <a:spcPts val="0"/>
              </a:spcBef>
              <a:spcAft>
                <a:spcPts val="0"/>
              </a:spcAft>
              <a:buClr>
                <a:schemeClr val="dk1"/>
              </a:buClr>
              <a:buSzPts val="1400"/>
              <a:buFont typeface="Droid Serif"/>
              <a:buChar char="●"/>
            </a:pPr>
            <a:r>
              <a:rPr lang="en">
                <a:solidFill>
                  <a:schemeClr val="dk1"/>
                </a:solidFill>
                <a:latin typeface="Droid Serif"/>
                <a:ea typeface="Droid Serif"/>
                <a:cs typeface="Droid Serif"/>
                <a:sym typeface="Droid Serif"/>
              </a:rPr>
              <a:t>Etc….</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rPr lang="en">
                <a:solidFill>
                  <a:srgbClr val="212529"/>
                </a:solidFill>
                <a:highlight>
                  <a:srgbClr val="FFFFFF"/>
                </a:highlight>
                <a:latin typeface="Roboto"/>
                <a:ea typeface="Roboto"/>
                <a:cs typeface="Roboto"/>
                <a:sym typeface="Roboto"/>
              </a:rPr>
              <a:t>Easily extend form controls by adding text, buttons, or button groups on either side of textual inputs, custom selects, and custom file inputs.</a:t>
            </a:r>
            <a:r>
              <a:rPr b="1" lang="en">
                <a:latin typeface="Droid Serif"/>
                <a:ea typeface="Droid Serif"/>
                <a:cs typeface="Droid Serif"/>
                <a:sym typeface="Droid Serif"/>
              </a:rPr>
              <a:t>C</a:t>
            </a:r>
            <a:r>
              <a:rPr b="1" lang="en">
                <a:latin typeface="Droid Serif"/>
                <a:ea typeface="Droid Serif"/>
                <a:cs typeface="Droid Serif"/>
                <a:sym typeface="Droid Serif"/>
              </a:rPr>
              <a:t>reating responsive form </a:t>
            </a:r>
            <a:r>
              <a:rPr b="1" lang="en">
                <a:latin typeface="Droid Serif"/>
                <a:ea typeface="Droid Serif"/>
                <a:cs typeface="Droid Serif"/>
                <a:sym typeface="Droid Serif"/>
              </a:rPr>
              <a:t>elements</a:t>
            </a:r>
            <a:r>
              <a:rPr b="1" lang="en">
                <a:latin typeface="Droid Serif"/>
                <a:ea typeface="Droid Serif"/>
                <a:cs typeface="Droid Serif"/>
                <a:sym typeface="Droid Serif"/>
              </a:rPr>
              <a:t>:</a:t>
            </a:r>
            <a:endParaRPr b="1">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0" lvl="0" marL="0" rtl="0" algn="l">
              <a:spcBef>
                <a:spcPts val="0"/>
              </a:spcBef>
              <a:spcAft>
                <a:spcPts val="0"/>
              </a:spcAft>
              <a:buNone/>
            </a:pPr>
            <a:r>
              <a:rPr b="1" lang="en">
                <a:latin typeface="Droid Serif"/>
                <a:ea typeface="Droid Serif"/>
                <a:cs typeface="Droid Serif"/>
                <a:sym typeface="Droid Serif"/>
              </a:rPr>
              <a:t>Buttons and fields have many class options to choose from</a:t>
            </a:r>
            <a:endParaRPr b="1">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Documentation, Components + Input Group on BS website </a:t>
            </a:r>
            <a:endParaRPr b="1">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class="input-group</a:t>
            </a:r>
            <a:r>
              <a:rPr lang="en">
                <a:solidFill>
                  <a:schemeClr val="dk1"/>
                </a:solidFill>
                <a:latin typeface="Droid Serif"/>
                <a:ea typeface="Droid Serif"/>
                <a:cs typeface="Droid Serif"/>
                <a:sym typeface="Droid Serif"/>
              </a:rPr>
              <a:t>"</a:t>
            </a:r>
            <a:r>
              <a:rPr lang="en">
                <a:latin typeface="Droid Serif"/>
                <a:ea typeface="Droid Serif"/>
                <a:cs typeface="Droid Serif"/>
                <a:sym typeface="Droid Serif"/>
              </a:rPr>
              <a:t> (used to create/group form items) </a:t>
            </a:r>
            <a:r>
              <a:rPr lang="en">
                <a:solidFill>
                  <a:srgbClr val="0000FF"/>
                </a:solidFill>
                <a:latin typeface="Droid Serif"/>
                <a:ea typeface="Droid Serif"/>
                <a:cs typeface="Droid Serif"/>
                <a:sym typeface="Droid Serif"/>
              </a:rPr>
              <a:t>form-control</a:t>
            </a:r>
            <a:endParaRPr>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class="btn</a:t>
            </a:r>
            <a:r>
              <a:rPr lang="en">
                <a:solidFill>
                  <a:schemeClr val="dk1"/>
                </a:solidFill>
                <a:latin typeface="Droid Serif"/>
                <a:ea typeface="Droid Serif"/>
                <a:cs typeface="Droid Serif"/>
                <a:sym typeface="Droid Serif"/>
              </a:rPr>
              <a:t>" (used to create a button)</a:t>
            </a:r>
            <a:endParaRPr>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class="jumbotron</a:t>
            </a:r>
            <a:r>
              <a:rPr lang="en">
                <a:solidFill>
                  <a:schemeClr val="dk1"/>
                </a:solidFill>
                <a:latin typeface="Droid Serif"/>
                <a:ea typeface="Droid Serif"/>
                <a:cs typeface="Droid Serif"/>
                <a:sym typeface="Droid Serif"/>
              </a:rPr>
              <a:t>" (used make a section stand out)</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class="nav</a:t>
            </a:r>
            <a:r>
              <a:rPr lang="en">
                <a:solidFill>
                  <a:schemeClr val="dk1"/>
                </a:solidFill>
                <a:latin typeface="Droid Serif"/>
                <a:ea typeface="Droid Serif"/>
                <a:cs typeface="Droid Serif"/>
                <a:sym typeface="Droid Serif"/>
              </a:rPr>
              <a:t>" (used to create a navigation)</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63" name="Google Shape;463;p64"/>
          <p:cNvSpPr txBox="1"/>
          <p:nvPr/>
        </p:nvSpPr>
        <p:spPr>
          <a:xfrm>
            <a:off x="4465950" y="14389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class="mx-auto"&gt;   	 </a:t>
            </a:r>
            <a:endParaRPr sz="1000">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sz="1000">
                <a:solidFill>
                  <a:srgbClr val="0000FF"/>
                </a:solidFill>
                <a:latin typeface="Droid Serif"/>
                <a:ea typeface="Droid Serif"/>
                <a:cs typeface="Droid Serif"/>
                <a:sym typeface="Droid Serif"/>
              </a:rPr>
              <a:t>&lt;div class="input-group"&gt;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&lt;input type="text" class="form-control"  aria-label="Enter Your Email Info" placeholder="Enter Your Email Info"&gt;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sp>
        <p:nvSpPr>
          <p:cNvPr id="464" name="Google Shape;464;p64"/>
          <p:cNvSpPr txBox="1"/>
          <p:nvPr/>
        </p:nvSpPr>
        <p:spPr>
          <a:xfrm>
            <a:off x="3969675" y="4373300"/>
            <a:ext cx="48447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https://getbootstrap.com/docs/4.4/components/input-group/</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70" name="Google Shape;470;p65"/>
          <p:cNvSpPr txBox="1"/>
          <p:nvPr/>
        </p:nvSpPr>
        <p:spPr>
          <a:xfrm>
            <a:off x="551150" y="3118600"/>
            <a:ext cx="8175600" cy="182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a:t>
            </a:r>
            <a:endParaRPr b="1" sz="1800">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rPr lang="en">
                <a:solidFill>
                  <a:schemeClr val="dk1"/>
                </a:solidFill>
                <a:latin typeface="Droid Serif"/>
                <a:ea typeface="Droid Serif"/>
                <a:cs typeface="Droid Serif"/>
                <a:sym typeface="Droid Serif"/>
              </a:rPr>
              <a:t>Form Classes</a:t>
            </a:r>
            <a:endParaRPr b="1">
              <a:solidFill>
                <a:schemeClr val="dk1"/>
              </a:solidFill>
              <a:latin typeface="Droid Serif"/>
              <a:ea typeface="Droid Serif"/>
              <a:cs typeface="Droid Serif"/>
              <a:sym typeface="Droid Serif"/>
            </a:endParaRPr>
          </a:p>
          <a:p>
            <a:pPr indent="0" lvl="0" marL="0" rtl="0" algn="l">
              <a:spcBef>
                <a:spcPts val="60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sz="1200" u="sng">
                <a:solidFill>
                  <a:schemeClr val="hlink"/>
                </a:solidFill>
                <a:latin typeface="Droid Serif"/>
                <a:ea typeface="Droid Serif"/>
                <a:cs typeface="Droid Serif"/>
                <a:sym typeface="Droid Serif"/>
                <a:hlinkClick r:id="rId3"/>
              </a:rPr>
              <a:t>https://getbootstrap.com/docs/4.4/components/forms/</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sz="1200">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FF0000"/>
                </a:solidFill>
                <a:latin typeface="Droid Serif"/>
                <a:ea typeface="Droid Serif"/>
                <a:cs typeface="Droid Serif"/>
                <a:sym typeface="Droid Serif"/>
              </a:rPr>
              <a:t>Under Components + Forms + Input Group on BS website</a:t>
            </a:r>
            <a:endParaRPr>
              <a:solidFill>
                <a:srgbClr val="FF0000"/>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i="1" lang="en" sz="1200">
                <a:latin typeface="Droid Serif"/>
                <a:ea typeface="Droid Serif"/>
                <a:cs typeface="Droid Serif"/>
                <a:sym typeface="Droid Serif"/>
              </a:rPr>
              <a:t>Easily extend form controls by adding text, buttons, or button groups on either side of textual inputs, custom selects, and custom file inputs.</a:t>
            </a:r>
            <a:endParaRPr i="1" sz="1200">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i="1" sz="1200">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class="form-group"</a:t>
            </a:r>
            <a:r>
              <a:rPr lang="en">
                <a:solidFill>
                  <a:schemeClr val="dk1"/>
                </a:solidFill>
                <a:latin typeface="Droid Serif"/>
                <a:ea typeface="Droid Serif"/>
                <a:cs typeface="Droid Serif"/>
                <a:sym typeface="Droid Serif"/>
              </a:rPr>
              <a:t> (used to create/group form items or buttons)</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rgbClr val="0000FF"/>
                </a:solidFill>
                <a:latin typeface="Droid Serif"/>
                <a:ea typeface="Droid Serif"/>
                <a:cs typeface="Droid Serif"/>
                <a:sym typeface="Droid Serif"/>
              </a:rPr>
              <a:t>class="input-group"</a:t>
            </a:r>
            <a:r>
              <a:rPr lang="en">
                <a:solidFill>
                  <a:schemeClr val="dk1"/>
                </a:solidFill>
                <a:latin typeface="Droid Serif"/>
                <a:ea typeface="Droid Serif"/>
                <a:cs typeface="Droid Serif"/>
                <a:sym typeface="Droid Serif"/>
              </a:rPr>
              <a:t> (used to create/group form items or buttons)</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class="form-control"</a:t>
            </a:r>
            <a:r>
              <a:rPr lang="en">
                <a:solidFill>
                  <a:schemeClr val="dk1"/>
                </a:solidFill>
                <a:latin typeface="Droid Serif"/>
                <a:ea typeface="Droid Serif"/>
                <a:cs typeface="Droid Serif"/>
                <a:sym typeface="Droid Serif"/>
              </a:rPr>
              <a:t> (used to create a form control or input)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form-control-lg </a:t>
            </a:r>
            <a:r>
              <a:rPr lang="en">
                <a:solidFill>
                  <a:schemeClr val="dk1"/>
                </a:solidFill>
                <a:latin typeface="Droid Serif"/>
                <a:ea typeface="Droid Serif"/>
                <a:cs typeface="Droid Serif"/>
                <a:sym typeface="Droid Serif"/>
              </a:rPr>
              <a:t>(used to create a large form control or input)</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71" name="Google Shape;471;p65"/>
          <p:cNvSpPr txBox="1"/>
          <p:nvPr/>
        </p:nvSpPr>
        <p:spPr>
          <a:xfrm>
            <a:off x="4465950" y="15136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class="mx-auto"&gt;   	 </a:t>
            </a:r>
            <a:endParaRPr sz="1000">
              <a:solidFill>
                <a:srgbClr val="0000FF"/>
              </a:solidFill>
              <a:latin typeface="Droid Serif"/>
              <a:ea typeface="Droid Serif"/>
              <a:cs typeface="Droid Serif"/>
              <a:sym typeface="Droid Serif"/>
            </a:endParaRPr>
          </a:p>
          <a:p>
            <a:pPr indent="457200" lvl="0" marL="0" rtl="0" algn="l">
              <a:spcBef>
                <a:spcPts val="0"/>
              </a:spcBef>
              <a:spcAft>
                <a:spcPts val="0"/>
              </a:spcAft>
              <a:buNone/>
            </a:pPr>
            <a:r>
              <a:rPr lang="en" sz="1000">
                <a:solidFill>
                  <a:srgbClr val="0000FF"/>
                </a:solidFill>
                <a:latin typeface="Droid Serif"/>
                <a:ea typeface="Droid Serif"/>
                <a:cs typeface="Droid Serif"/>
                <a:sym typeface="Droid Serif"/>
              </a:rPr>
              <a:t>&lt;div class="input-group"&gt;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&lt;input type="text" class="form-control"  aria-label="Enter Your Email Info" placeholder="Enter Your Email Info"&gt;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71" name="Google Shape;71;p12"/>
          <p:cNvSpPr txBox="1"/>
          <p:nvPr/>
        </p:nvSpPr>
        <p:spPr>
          <a:xfrm>
            <a:off x="442500" y="893950"/>
            <a:ext cx="8259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Responsive Design was first coined by Ethan Marcotte who identifies </a:t>
            </a:r>
            <a:r>
              <a:rPr b="1" lang="en" sz="1800">
                <a:solidFill>
                  <a:srgbClr val="0000FF"/>
                </a:solidFill>
                <a:latin typeface="Droid Serif"/>
                <a:ea typeface="Droid Serif"/>
                <a:cs typeface="Droid Serif"/>
                <a:sym typeface="Droid Serif"/>
              </a:rPr>
              <a:t>three</a:t>
            </a:r>
            <a:r>
              <a:rPr b="1" lang="en" sz="1800">
                <a:solidFill>
                  <a:srgbClr val="434343"/>
                </a:solidFill>
                <a:latin typeface="Droid Serif"/>
                <a:ea typeface="Droid Serif"/>
                <a:cs typeface="Droid Serif"/>
                <a:sym typeface="Droid Serif"/>
              </a:rPr>
              <a:t> </a:t>
            </a:r>
            <a:r>
              <a:rPr b="1" lang="en" sz="1800">
                <a:solidFill>
                  <a:srgbClr val="0000FF"/>
                </a:solidFill>
                <a:latin typeface="Droid Serif"/>
                <a:ea typeface="Droid Serif"/>
                <a:cs typeface="Droid Serif"/>
                <a:sym typeface="Droid Serif"/>
              </a:rPr>
              <a:t>fundamental techniques</a:t>
            </a:r>
            <a:r>
              <a:rPr b="1" lang="en" sz="1800">
                <a:solidFill>
                  <a:srgbClr val="434343"/>
                </a:solidFill>
                <a:latin typeface="Droid Serif"/>
                <a:ea typeface="Droid Serif"/>
                <a:cs typeface="Droid Serif"/>
                <a:sym typeface="Droid Serif"/>
              </a:rPr>
              <a:t> for responsive design: </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b="1"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Fluid grids for flexible layouts</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1800">
                <a:solidFill>
                  <a:srgbClr val="434343"/>
                </a:solidFill>
                <a:latin typeface="Droid Serif"/>
                <a:ea typeface="Droid Serif"/>
                <a:cs typeface="Droid Serif"/>
                <a:sym typeface="Droid Serif"/>
              </a:rPr>
              <a:t> </a:t>
            </a:r>
            <a:endParaRPr sz="1800">
              <a:solidFill>
                <a:srgbClr val="434343"/>
              </a:solidFill>
              <a:latin typeface="Droid Serif"/>
              <a:ea typeface="Droid Serif"/>
              <a:cs typeface="Droid Serif"/>
              <a:sym typeface="Droid Serif"/>
            </a:endParaRPr>
          </a:p>
          <a:p>
            <a:pPr indent="-342900" lvl="0" marL="457200" rtl="0" algn="l">
              <a:spcBef>
                <a:spcPts val="0"/>
              </a:spcBef>
              <a:spcAft>
                <a:spcPts val="0"/>
              </a:spcAft>
              <a:buClr>
                <a:schemeClr val="lt2"/>
              </a:buClr>
              <a:buSzPts val="1800"/>
              <a:buFont typeface="Droid Serif"/>
              <a:buChar char="⊡"/>
            </a:pPr>
            <a:r>
              <a:rPr lang="en" sz="1800">
                <a:solidFill>
                  <a:srgbClr val="434343"/>
                </a:solidFill>
                <a:latin typeface="Droid Serif"/>
                <a:ea typeface="Droid Serif"/>
                <a:cs typeface="Droid Serif"/>
                <a:sym typeface="Droid Serif"/>
              </a:rPr>
              <a:t>CSS media queries to help you adapt content to specific screen sizes (Small and Large not just handhelds)</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50520" lvl="0" marL="457200" rtl="0" algn="l">
              <a:spcBef>
                <a:spcPts val="0"/>
              </a:spcBef>
              <a:spcAft>
                <a:spcPts val="0"/>
              </a:spcAft>
              <a:buClr>
                <a:schemeClr val="lt2"/>
              </a:buClr>
              <a:buSzPts val="1920"/>
              <a:buFont typeface="Droid Serif"/>
              <a:buChar char="⊡"/>
            </a:pPr>
            <a:r>
              <a:rPr lang="en" sz="1800">
                <a:solidFill>
                  <a:srgbClr val="434343"/>
                </a:solidFill>
                <a:latin typeface="Droid Serif"/>
                <a:ea typeface="Droid Serif"/>
                <a:cs typeface="Droid Serif"/>
                <a:sym typeface="Droid Serif"/>
              </a:rPr>
              <a:t>Flexible images and media that respond to changes in screen sizes as well.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6"/>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77" name="Google Shape;477;p66"/>
          <p:cNvSpPr txBox="1"/>
          <p:nvPr/>
        </p:nvSpPr>
        <p:spPr>
          <a:xfrm>
            <a:off x="557875" y="3027350"/>
            <a:ext cx="8175600" cy="194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latin typeface="Droid Serif"/>
                <a:ea typeface="Droid Serif"/>
                <a:cs typeface="Droid Serif"/>
                <a:sym typeface="Droid Serif"/>
              </a:rPr>
              <a:t>Bootstrap Components</a:t>
            </a:r>
            <a:endParaRPr b="1" sz="1800">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rPr lang="en">
                <a:solidFill>
                  <a:schemeClr val="dk1"/>
                </a:solidFill>
                <a:latin typeface="Droid Serif"/>
                <a:ea typeface="Droid Serif"/>
                <a:cs typeface="Droid Serif"/>
                <a:sym typeface="Droid Serif"/>
              </a:rPr>
              <a:t>Button</a:t>
            </a:r>
            <a:r>
              <a:rPr lang="en">
                <a:solidFill>
                  <a:schemeClr val="dk1"/>
                </a:solidFill>
                <a:latin typeface="Droid Serif"/>
                <a:ea typeface="Droid Serif"/>
                <a:cs typeface="Droid Serif"/>
                <a:sym typeface="Droid Serif"/>
              </a:rPr>
              <a:t> Classes</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t/>
            </a:r>
            <a:endParaRPr>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FF0000"/>
                </a:solidFill>
                <a:latin typeface="Droid Serif"/>
                <a:ea typeface="Droid Serif"/>
                <a:cs typeface="Droid Serif"/>
                <a:sym typeface="Droid Serif"/>
              </a:rPr>
              <a:t>Under Components + Buttons on BS website</a:t>
            </a:r>
            <a:endParaRPr b="1">
              <a:solidFill>
                <a:srgbClr val="FF0000"/>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a:t>
            </a:r>
            <a:r>
              <a:rPr lang="en">
                <a:solidFill>
                  <a:schemeClr val="dk1"/>
                </a:solidFill>
                <a:latin typeface="Droid Serif"/>
                <a:ea typeface="Droid Serif"/>
                <a:cs typeface="Droid Serif"/>
                <a:sym typeface="Droid Serif"/>
              </a:rPr>
              <a:t> (used to create a button)</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class="btn-group"</a:t>
            </a:r>
            <a:r>
              <a:rPr lang="en">
                <a:solidFill>
                  <a:schemeClr val="dk1"/>
                </a:solidFill>
                <a:latin typeface="Droid Serif"/>
                <a:ea typeface="Droid Serif"/>
                <a:cs typeface="Droid Serif"/>
                <a:sym typeface="Droid Serif"/>
              </a:rPr>
              <a:t> (used to group buttons together on a single line)</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class="btn-secondary</a:t>
            </a:r>
            <a:r>
              <a:rPr lang="en">
                <a:solidFill>
                  <a:schemeClr val="dk1"/>
                </a:solidFill>
                <a:latin typeface="Droid Serif"/>
                <a:ea typeface="Droid Serif"/>
                <a:cs typeface="Droid Serif"/>
                <a:sym typeface="Droid Serif"/>
              </a:rPr>
              <a:t>" (used to style a specific type of button with a color)</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rgbClr val="0000FF"/>
                </a:solidFill>
                <a:latin typeface="Droid Serif"/>
                <a:ea typeface="Droid Serif"/>
                <a:cs typeface="Droid Serif"/>
                <a:sym typeface="Droid Serif"/>
              </a:rPr>
              <a:t>class="btn-lg</a:t>
            </a:r>
            <a:r>
              <a:rPr lang="en">
                <a:solidFill>
                  <a:schemeClr val="dk1"/>
                </a:solidFill>
                <a:latin typeface="Droid Serif"/>
                <a:ea typeface="Droid Serif"/>
                <a:cs typeface="Droid Serif"/>
                <a:sym typeface="Droid Serif"/>
              </a:rPr>
              <a:t>" (used set button size sm, lg, block)</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lnSpc>
                <a:spcPct val="115000"/>
              </a:lnSpc>
              <a:spcBef>
                <a:spcPts val="240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60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b="1">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sp>
        <p:nvSpPr>
          <p:cNvPr id="478" name="Google Shape;478;p66"/>
          <p:cNvSpPr txBox="1"/>
          <p:nvPr/>
        </p:nvSpPr>
        <p:spPr>
          <a:xfrm>
            <a:off x="4465950" y="1513600"/>
            <a:ext cx="4440300" cy="13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980000"/>
                </a:solidFill>
                <a:latin typeface="Droid Serif"/>
                <a:ea typeface="Droid Serif"/>
                <a:cs typeface="Droid Serif"/>
                <a:sym typeface="Droid Serif"/>
              </a:rPr>
              <a:t>EXAMPLE</a:t>
            </a:r>
            <a:endParaRPr b="1" sz="10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&lt;div class=" container mx-auto"&gt;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 class="input-group-button"&gt;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&lt;button class="btn btn-secondary" type="button"&gt;Sign Up!&lt;/button&gt;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&lt;/span&gt;</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rPr lang="en" sz="1000">
                <a:solidFill>
                  <a:srgbClr val="0000FF"/>
                </a:solidFill>
                <a:latin typeface="Droid Serif"/>
                <a:ea typeface="Droid Serif"/>
                <a:cs typeface="Droid Serif"/>
                <a:sym typeface="Droid Serif"/>
              </a:rPr>
              <a:t>   	 &lt;/div&gt;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t/>
            </a:r>
            <a:endParaRPr sz="1000">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F6F9F"/>
              </a:solidFill>
              <a:latin typeface="Consolas"/>
              <a:ea typeface="Consolas"/>
              <a:cs typeface="Consolas"/>
              <a:sym typeface="Consolas"/>
            </a:endParaRPr>
          </a:p>
          <a:p>
            <a:pPr indent="0" lvl="0" marL="0" rtl="0" algn="l">
              <a:spcBef>
                <a:spcPts val="0"/>
              </a:spcBef>
              <a:spcAft>
                <a:spcPts val="0"/>
              </a:spcAft>
              <a:buNone/>
            </a:pPr>
            <a:r>
              <a:t/>
            </a:r>
            <a:endParaRPr sz="1000">
              <a:solidFill>
                <a:srgbClr val="0000FF"/>
              </a:solidFill>
              <a:latin typeface="Droid Serif"/>
              <a:ea typeface="Droid Serif"/>
              <a:cs typeface="Droid Serif"/>
              <a:sym typeface="Droid Serif"/>
            </a:endParaRPr>
          </a:p>
        </p:txBody>
      </p:sp>
      <p:pic>
        <p:nvPicPr>
          <p:cNvPr id="479" name="Google Shape;479;p66"/>
          <p:cNvPicPr preferRelativeResize="0"/>
          <p:nvPr/>
        </p:nvPicPr>
        <p:blipFill>
          <a:blip r:embed="rId3">
            <a:alphaModFix/>
          </a:blip>
          <a:stretch>
            <a:fillRect/>
          </a:stretch>
        </p:blipFill>
        <p:spPr>
          <a:xfrm>
            <a:off x="480575" y="1393976"/>
            <a:ext cx="3772201" cy="1633375"/>
          </a:xfrm>
          <a:prstGeom prst="rect">
            <a:avLst/>
          </a:prstGeom>
          <a:noFill/>
          <a:ln>
            <a:noFill/>
          </a:ln>
        </p:spPr>
      </p:pic>
      <p:sp>
        <p:nvSpPr>
          <p:cNvPr id="480" name="Google Shape;480;p66"/>
          <p:cNvSpPr txBox="1"/>
          <p:nvPr/>
        </p:nvSpPr>
        <p:spPr>
          <a:xfrm>
            <a:off x="2373925" y="4434300"/>
            <a:ext cx="46134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https://getbootstrap.com/docs/4.4/components/buttons/</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7"/>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86" name="Google Shape;486;p67"/>
          <p:cNvSpPr txBox="1"/>
          <p:nvPr/>
        </p:nvSpPr>
        <p:spPr>
          <a:xfrm>
            <a:off x="518050" y="825375"/>
            <a:ext cx="8175600" cy="489300"/>
          </a:xfrm>
          <a:prstGeom prst="rect">
            <a:avLst/>
          </a:prstGeom>
          <a:noFill/>
          <a:ln>
            <a:noFill/>
          </a:ln>
        </p:spPr>
        <p:txBody>
          <a:bodyPr anchorCtr="0" anchor="ctr" bIns="91425" lIns="91425" spcFirstLastPara="1" rIns="91425" wrap="square" tIns="91425">
            <a:noAutofit/>
          </a:bodyPr>
          <a:lstStyle/>
          <a:p>
            <a:pPr indent="457200" lvl="0" marL="1828800" rtl="0" algn="l">
              <a:lnSpc>
                <a:spcPct val="115000"/>
              </a:lnSpc>
              <a:spcBef>
                <a:spcPts val="2400"/>
              </a:spcBef>
              <a:spcAft>
                <a:spcPts val="0"/>
              </a:spcAft>
              <a:buNone/>
            </a:pPr>
            <a:r>
              <a:rPr b="1" lang="en" sz="1800">
                <a:solidFill>
                  <a:schemeClr val="dk1"/>
                </a:solidFill>
              </a:rPr>
              <a:t>   Class Assignment 1</a:t>
            </a:r>
            <a:endParaRPr>
              <a:solidFill>
                <a:schemeClr val="dk1"/>
              </a:solidFill>
            </a:endParaRPr>
          </a:p>
          <a:p>
            <a:pPr indent="0" lvl="0" marL="0" rtl="0" algn="l">
              <a:spcBef>
                <a:spcPts val="600"/>
              </a:spcBef>
              <a:spcAft>
                <a:spcPts val="0"/>
              </a:spcAft>
              <a:buNone/>
            </a:pPr>
            <a:r>
              <a:rPr lang="en">
                <a:solidFill>
                  <a:schemeClr val="dk1"/>
                </a:solidFill>
                <a:latin typeface="Droid Serif"/>
                <a:ea typeface="Droid Serif"/>
                <a:cs typeface="Droid Serif"/>
                <a:sym typeface="Droid Serif"/>
              </a:rPr>
              <a:t>From the instructor’s sample landing page create the following using Utilities, and  </a:t>
            </a:r>
            <a:r>
              <a:rPr lang="en">
                <a:solidFill>
                  <a:schemeClr val="dk1"/>
                </a:solidFill>
                <a:latin typeface="Droid Serif"/>
                <a:ea typeface="Droid Serif"/>
                <a:cs typeface="Droid Serif"/>
                <a:sym typeface="Droid Serif"/>
              </a:rPr>
              <a:t>Component</a:t>
            </a:r>
            <a:r>
              <a:rPr lang="en">
                <a:solidFill>
                  <a:schemeClr val="dk1"/>
                </a:solidFill>
                <a:latin typeface="Droid Serif"/>
                <a:ea typeface="Droid Serif"/>
                <a:cs typeface="Droid Serif"/>
                <a:sym typeface="Droid Serif"/>
              </a:rPr>
              <a:t> Classes. </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a:solidFill>
                  <a:schemeClr val="dk1"/>
                </a:solidFill>
                <a:latin typeface="Droid Serif"/>
                <a:ea typeface="Droid Serif"/>
                <a:cs typeface="Droid Serif"/>
                <a:sym typeface="Droid Serif"/>
              </a:rPr>
              <a:t>Save the page to </a:t>
            </a:r>
            <a:r>
              <a:rPr lang="en">
                <a:solidFill>
                  <a:srgbClr val="0000FF"/>
                </a:solidFill>
                <a:latin typeface="Droid Serif"/>
                <a:ea typeface="Droid Serif"/>
                <a:cs typeface="Droid Serif"/>
                <a:sym typeface="Droid Serif"/>
              </a:rPr>
              <a:t>public_html/class-samples/basics_start.html</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87" name="Google Shape;487;p67"/>
          <p:cNvPicPr preferRelativeResize="0"/>
          <p:nvPr/>
        </p:nvPicPr>
        <p:blipFill>
          <a:blip r:embed="rId3">
            <a:alphaModFix/>
          </a:blip>
          <a:stretch>
            <a:fillRect/>
          </a:stretch>
        </p:blipFill>
        <p:spPr>
          <a:xfrm>
            <a:off x="1556375" y="2192050"/>
            <a:ext cx="5870901" cy="26593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8"/>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493" name="Google Shape;493;p68"/>
          <p:cNvSpPr txBox="1"/>
          <p:nvPr/>
        </p:nvSpPr>
        <p:spPr>
          <a:xfrm>
            <a:off x="484200" y="2059238"/>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Color Utilities</a:t>
            </a:r>
            <a:endParaRPr b="1" sz="1800">
              <a:solidFill>
                <a:schemeClr val="dk1"/>
              </a:solidFill>
            </a:endParaRPr>
          </a:p>
          <a:p>
            <a:pPr indent="0" lvl="0" marL="0" rtl="0" algn="l">
              <a:spcBef>
                <a:spcPts val="600"/>
              </a:spcBef>
              <a:spcAft>
                <a:spcPts val="0"/>
              </a:spcAft>
              <a:buNone/>
            </a:pPr>
            <a:r>
              <a:rPr b="1" lang="en"/>
              <a:t>Used for creating responsive color elements on page and page elements:</a:t>
            </a:r>
            <a:endParaRPr b="1"/>
          </a:p>
          <a:p>
            <a:pPr indent="0" lvl="0" marL="0" rtl="0" algn="l">
              <a:spcBef>
                <a:spcPts val="0"/>
              </a:spcBef>
              <a:spcAft>
                <a:spcPts val="0"/>
              </a:spcAft>
              <a:buNone/>
            </a:pPr>
            <a:r>
              <a:rPr lang="en" u="sng">
                <a:solidFill>
                  <a:schemeClr val="hlink"/>
                </a:solidFill>
                <a:hlinkClick r:id="rId3"/>
              </a:rPr>
              <a:t>https://getbootstrap.com/docs/4.4/utilities/colors/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Colors have many class options to choose from (primary, info, secondary etc.)</a:t>
            </a:r>
            <a:endParaRPr b="1"/>
          </a:p>
          <a:p>
            <a:pPr indent="0" lvl="0" marL="0" rtl="0" algn="l">
              <a:spcBef>
                <a:spcPts val="0"/>
              </a:spcBef>
              <a:spcAft>
                <a:spcPts val="0"/>
              </a:spcAft>
              <a:buNone/>
            </a:pPr>
            <a:r>
              <a:rPr lang="en">
                <a:solidFill>
                  <a:srgbClr val="FF0000"/>
                </a:solidFill>
              </a:rPr>
              <a:t>Under Utilities + Color on BS website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0000FF"/>
                </a:solidFill>
              </a:rPr>
              <a:t>class="bg-info</a:t>
            </a:r>
            <a:r>
              <a:rPr lang="en">
                <a:solidFill>
                  <a:schemeClr val="dk1"/>
                </a:solidFill>
              </a:rPr>
              <a:t>"</a:t>
            </a:r>
            <a:r>
              <a:rPr lang="en"/>
              <a:t> (used to create an aqua background)</a:t>
            </a:r>
            <a:endParaRPr/>
          </a:p>
          <a:p>
            <a:pPr indent="0" lvl="0" marL="0" rtl="0" algn="l">
              <a:spcBef>
                <a:spcPts val="0"/>
              </a:spcBef>
              <a:spcAft>
                <a:spcPts val="0"/>
              </a:spcAft>
              <a:buNone/>
            </a:pPr>
            <a:r>
              <a:rPr lang="en">
                <a:solidFill>
                  <a:srgbClr val="0000FF"/>
                </a:solidFill>
              </a:rPr>
              <a:t>class="text-primary”</a:t>
            </a:r>
            <a:r>
              <a:rPr lang="en">
                <a:solidFill>
                  <a:schemeClr val="dk1"/>
                </a:solidFill>
              </a:rPr>
              <a:t> (used to create a text color)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Background Colors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457200" lvl="0" marL="182880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494" name="Google Shape;494;p68"/>
          <p:cNvPicPr preferRelativeResize="0"/>
          <p:nvPr/>
        </p:nvPicPr>
        <p:blipFill>
          <a:blip r:embed="rId4">
            <a:alphaModFix/>
          </a:blip>
          <a:stretch>
            <a:fillRect/>
          </a:stretch>
        </p:blipFill>
        <p:spPr>
          <a:xfrm>
            <a:off x="6638325" y="2337350"/>
            <a:ext cx="756825" cy="2450475"/>
          </a:xfrm>
          <a:prstGeom prst="rect">
            <a:avLst/>
          </a:prstGeom>
          <a:noFill/>
          <a:ln>
            <a:noFill/>
          </a:ln>
        </p:spPr>
      </p:pic>
      <p:pic>
        <p:nvPicPr>
          <p:cNvPr id="495" name="Google Shape;495;p68"/>
          <p:cNvPicPr preferRelativeResize="0"/>
          <p:nvPr/>
        </p:nvPicPr>
        <p:blipFill>
          <a:blip r:embed="rId5">
            <a:alphaModFix/>
          </a:blip>
          <a:stretch>
            <a:fillRect/>
          </a:stretch>
        </p:blipFill>
        <p:spPr>
          <a:xfrm>
            <a:off x="518100" y="3100825"/>
            <a:ext cx="4363000" cy="1646825"/>
          </a:xfrm>
          <a:prstGeom prst="rect">
            <a:avLst/>
          </a:prstGeom>
          <a:noFill/>
          <a:ln>
            <a:noFill/>
          </a:ln>
        </p:spPr>
      </p:pic>
      <p:sp>
        <p:nvSpPr>
          <p:cNvPr id="496" name="Google Shape;496;p68"/>
          <p:cNvSpPr txBox="1"/>
          <p:nvPr/>
        </p:nvSpPr>
        <p:spPr>
          <a:xfrm>
            <a:off x="6481325" y="1948900"/>
            <a:ext cx="1208400" cy="2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Text </a:t>
            </a:r>
            <a:r>
              <a:rPr lang="en">
                <a:solidFill>
                  <a:schemeClr val="dk1"/>
                </a:solidFill>
              </a:rPr>
              <a:t>Colors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9"/>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502" name="Google Shape;502;p69"/>
          <p:cNvSpPr txBox="1"/>
          <p:nvPr/>
        </p:nvSpPr>
        <p:spPr>
          <a:xfrm>
            <a:off x="484200" y="1783575"/>
            <a:ext cx="81756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800">
                <a:solidFill>
                  <a:schemeClr val="dk1"/>
                </a:solidFill>
              </a:rPr>
              <a:t>Bootstrap Spacing Utilities</a:t>
            </a:r>
            <a:endParaRPr>
              <a:solidFill>
                <a:schemeClr val="dk1"/>
              </a:solidFill>
            </a:endParaRPr>
          </a:p>
          <a:p>
            <a:pPr indent="0" lvl="0" marL="0" rtl="0" algn="l">
              <a:spcBef>
                <a:spcPts val="600"/>
              </a:spcBef>
              <a:spcAft>
                <a:spcPts val="0"/>
              </a:spcAft>
              <a:buNone/>
            </a:pPr>
            <a:r>
              <a:rPr b="1" lang="en">
                <a:solidFill>
                  <a:schemeClr val="dk1"/>
                </a:solidFill>
              </a:rPr>
              <a:t>Spacing has many options to choose from for both margin and padding</a:t>
            </a:r>
            <a:endParaRPr b="1">
              <a:solidFill>
                <a:schemeClr val="dk1"/>
              </a:solidFill>
            </a:endParaRPr>
          </a:p>
          <a:p>
            <a:pPr indent="0" lvl="0" marL="0" rtl="0" algn="l">
              <a:spcBef>
                <a:spcPts val="0"/>
              </a:spcBef>
              <a:spcAft>
                <a:spcPts val="0"/>
              </a:spcAft>
              <a:buNone/>
            </a:pPr>
            <a:r>
              <a:rPr lang="en">
                <a:solidFill>
                  <a:schemeClr val="dk1"/>
                </a:solidFill>
              </a:rPr>
              <a:t>Uses m- for margin or p- for padding + side (top right bottom left) in ems (0-5 number)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Under Utilities + Spacing on BS website</a:t>
            </a:r>
            <a:endParaRPr b="1">
              <a:solidFill>
                <a:srgbClr val="FF0000"/>
              </a:solidFill>
            </a:endParaRPr>
          </a:p>
          <a:p>
            <a:pPr indent="0" lvl="0" marL="0" rtl="0" algn="l">
              <a:spcBef>
                <a:spcPts val="0"/>
              </a:spcBef>
              <a:spcAft>
                <a:spcPts val="0"/>
              </a:spcAft>
              <a:buNone/>
            </a:pPr>
            <a:r>
              <a:rPr lang="en">
                <a:solidFill>
                  <a:srgbClr val="0000FF"/>
                </a:solidFill>
              </a:rPr>
              <a:t>class="mt-5</a:t>
            </a:r>
            <a:r>
              <a:rPr lang="en">
                <a:solidFill>
                  <a:schemeClr val="dk1"/>
                </a:solidFill>
              </a:rPr>
              <a:t>" (margin top at 3 ems)</a:t>
            </a:r>
            <a:endParaRPr>
              <a:solidFill>
                <a:schemeClr val="dk1"/>
              </a:solidFill>
            </a:endParaRPr>
          </a:p>
          <a:p>
            <a:pPr indent="0" lvl="0" marL="0" rtl="0" algn="l">
              <a:spcBef>
                <a:spcPts val="0"/>
              </a:spcBef>
              <a:spcAft>
                <a:spcPts val="0"/>
              </a:spcAft>
              <a:buNone/>
            </a:pPr>
            <a:r>
              <a:rPr lang="en">
                <a:solidFill>
                  <a:srgbClr val="0000FF"/>
                </a:solidFill>
              </a:rPr>
              <a:t>class="mb-5</a:t>
            </a:r>
            <a:r>
              <a:rPr lang="en">
                <a:solidFill>
                  <a:schemeClr val="dk1"/>
                </a:solidFill>
              </a:rPr>
              <a:t>" (margin bottom at 3 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0000FF"/>
                </a:solidFill>
              </a:rPr>
              <a:t>class="mx-auto</a:t>
            </a:r>
            <a:r>
              <a:rPr lang="en">
                <a:solidFill>
                  <a:schemeClr val="dk1"/>
                </a:solidFill>
              </a:rPr>
              <a:t>" (margin right/left)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457200" lvl="0" marL="182880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457200" lvl="0" marL="182880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rgbClr val="0000FF"/>
              </a:solidFill>
            </a:endParaRPr>
          </a:p>
        </p:txBody>
      </p:sp>
      <p:pic>
        <p:nvPicPr>
          <p:cNvPr id="503" name="Google Shape;503;p69"/>
          <p:cNvPicPr preferRelativeResize="0"/>
          <p:nvPr/>
        </p:nvPicPr>
        <p:blipFill>
          <a:blip r:embed="rId3">
            <a:alphaModFix/>
          </a:blip>
          <a:stretch>
            <a:fillRect/>
          </a:stretch>
        </p:blipFill>
        <p:spPr>
          <a:xfrm>
            <a:off x="4090500" y="1395150"/>
            <a:ext cx="4729875" cy="3435000"/>
          </a:xfrm>
          <a:prstGeom prst="rect">
            <a:avLst/>
          </a:prstGeom>
          <a:noFill/>
          <a:ln>
            <a:noFill/>
          </a:ln>
        </p:spPr>
      </p:pic>
      <p:sp>
        <p:nvSpPr>
          <p:cNvPr id="504" name="Google Shape;504;p69"/>
          <p:cNvSpPr txBox="1"/>
          <p:nvPr/>
        </p:nvSpPr>
        <p:spPr>
          <a:xfrm>
            <a:off x="314775" y="2370825"/>
            <a:ext cx="3655200" cy="11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Consolas"/>
                <a:ea typeface="Consolas"/>
                <a:cs typeface="Consolas"/>
                <a:sym typeface="Consolas"/>
                <a:hlinkClick r:id="rId4"/>
              </a:rPr>
              <a:t>https://getbootstrap.com/docs/4.4/utilities/spacing/</a:t>
            </a:r>
            <a:endParaRPr sz="1200">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3241650" y="91565"/>
            <a:ext cx="2660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510" name="Google Shape;510;p70"/>
          <p:cNvSpPr txBox="1"/>
          <p:nvPr/>
        </p:nvSpPr>
        <p:spPr>
          <a:xfrm>
            <a:off x="518050" y="825375"/>
            <a:ext cx="8175600" cy="489300"/>
          </a:xfrm>
          <a:prstGeom prst="rect">
            <a:avLst/>
          </a:prstGeom>
          <a:noFill/>
          <a:ln>
            <a:noFill/>
          </a:ln>
        </p:spPr>
        <p:txBody>
          <a:bodyPr anchorCtr="0" anchor="ctr" bIns="91425" lIns="91425" spcFirstLastPara="1" rIns="91425" wrap="square" tIns="91425">
            <a:noAutofit/>
          </a:bodyPr>
          <a:lstStyle/>
          <a:p>
            <a:pPr indent="457200" lvl="0" marL="1828800" rtl="0" algn="l">
              <a:lnSpc>
                <a:spcPct val="115000"/>
              </a:lnSpc>
              <a:spcBef>
                <a:spcPts val="2400"/>
              </a:spcBef>
              <a:spcAft>
                <a:spcPts val="0"/>
              </a:spcAft>
              <a:buNone/>
            </a:pPr>
            <a:r>
              <a:rPr b="1" lang="en" sz="1800">
                <a:solidFill>
                  <a:schemeClr val="dk1"/>
                </a:solidFill>
              </a:rPr>
              <a:t>   Class Assignment 2</a:t>
            </a:r>
            <a:endParaRPr>
              <a:solidFill>
                <a:schemeClr val="dk1"/>
              </a:solidFill>
            </a:endParaRPr>
          </a:p>
          <a:p>
            <a:pPr indent="0" lvl="0" marL="0" rtl="0" algn="l">
              <a:spcBef>
                <a:spcPts val="600"/>
              </a:spcBef>
              <a:spcAft>
                <a:spcPts val="0"/>
              </a:spcAft>
              <a:buNone/>
            </a:pPr>
            <a:r>
              <a:rPr lang="en">
                <a:solidFill>
                  <a:schemeClr val="dk1"/>
                </a:solidFill>
                <a:latin typeface="Droid Serif"/>
                <a:ea typeface="Droid Serif"/>
                <a:cs typeface="Droid Serif"/>
                <a:sym typeface="Droid Serif"/>
              </a:rPr>
              <a:t>From the instructor’s sample landing page finish the following using  Utilities, Content, and  Component Classes.</a:t>
            </a:r>
            <a:endParaRPr>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0" rtl="0" algn="l">
              <a:spcBef>
                <a:spcPts val="0"/>
              </a:spcBef>
              <a:spcAft>
                <a:spcPts val="0"/>
              </a:spcAft>
              <a:buClr>
                <a:schemeClr val="dk1"/>
              </a:buClr>
              <a:buSzPts val="1100"/>
              <a:buFont typeface="Arial"/>
              <a:buNone/>
            </a:pPr>
            <a:r>
              <a:rPr lang="en">
                <a:solidFill>
                  <a:schemeClr val="dk1"/>
                </a:solidFill>
                <a:latin typeface="Droid Serif"/>
                <a:ea typeface="Droid Serif"/>
                <a:cs typeface="Droid Serif"/>
                <a:sym typeface="Droid Serif"/>
              </a:rPr>
              <a:t>Save the page to </a:t>
            </a:r>
            <a:r>
              <a:rPr lang="en">
                <a:solidFill>
                  <a:srgbClr val="0000FF"/>
                </a:solidFill>
                <a:latin typeface="Droid Serif"/>
                <a:ea typeface="Droid Serif"/>
                <a:cs typeface="Droid Serif"/>
                <a:sym typeface="Droid Serif"/>
              </a:rPr>
              <a:t>public_html/class-samples/basics_start.html</a:t>
            </a:r>
            <a:endParaRPr>
              <a:solidFill>
                <a:srgbClr val="0000FF"/>
              </a:solidFill>
              <a:latin typeface="Droid Serif"/>
              <a:ea typeface="Droid Serif"/>
              <a:cs typeface="Droid Serif"/>
              <a:sym typeface="Droid Serif"/>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511" name="Google Shape;511;p70"/>
          <p:cNvPicPr preferRelativeResize="0"/>
          <p:nvPr/>
        </p:nvPicPr>
        <p:blipFill>
          <a:blip r:embed="rId3">
            <a:alphaModFix/>
          </a:blip>
          <a:stretch>
            <a:fillRect/>
          </a:stretch>
        </p:blipFill>
        <p:spPr>
          <a:xfrm>
            <a:off x="1134125" y="2108477"/>
            <a:ext cx="6816775" cy="2386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Montserrat"/>
              <a:buNone/>
            </a:pPr>
            <a:r>
              <a:rPr lang="en"/>
              <a:t>Bootstrap 1</a:t>
            </a:r>
            <a:endParaRPr b="1" i="0" sz="1200" u="none" cap="none" strike="noStrike">
              <a:solidFill>
                <a:srgbClr val="999999"/>
              </a:solidFill>
              <a:latin typeface="Montserrat"/>
              <a:ea typeface="Montserrat"/>
              <a:cs typeface="Montserrat"/>
              <a:sym typeface="Montserrat"/>
            </a:endParaRPr>
          </a:p>
        </p:txBody>
      </p:sp>
      <p:sp>
        <p:nvSpPr>
          <p:cNvPr id="517" name="Google Shape;517;p71"/>
          <p:cNvSpPr txBox="1"/>
          <p:nvPr>
            <p:ph idx="1" type="body"/>
          </p:nvPr>
        </p:nvSpPr>
        <p:spPr>
          <a:xfrm>
            <a:off x="815900" y="687404"/>
            <a:ext cx="7512300" cy="29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000" u="none" cap="none" strike="noStrike">
                <a:solidFill>
                  <a:srgbClr val="434343"/>
                </a:solidFill>
                <a:latin typeface="Droid Serif"/>
                <a:ea typeface="Droid Serif"/>
                <a:cs typeface="Droid Serif"/>
                <a:sym typeface="Droid Serif"/>
              </a:rPr>
              <a:t>Homework</a:t>
            </a:r>
            <a:endParaRPr/>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342900" lvl="0" marL="342900" marR="0" rtl="0" algn="l">
              <a:lnSpc>
                <a:spcPct val="100000"/>
              </a:lnSpc>
              <a:spcBef>
                <a:spcPts val="0"/>
              </a:spcBef>
              <a:spcAft>
                <a:spcPts val="0"/>
              </a:spcAft>
              <a:buClr>
                <a:srgbClr val="CCCCCC"/>
              </a:buClr>
              <a:buSzPts val="2000"/>
              <a:buFont typeface="Droid Serif"/>
              <a:buChar char="⊡"/>
            </a:pPr>
            <a:r>
              <a:rPr b="0" i="0" lang="en" sz="2000" u="none" cap="none" strike="noStrike">
                <a:solidFill>
                  <a:srgbClr val="434343"/>
                </a:solidFill>
                <a:latin typeface="Droid Serif"/>
                <a:ea typeface="Droid Serif"/>
                <a:cs typeface="Droid Serif"/>
                <a:sym typeface="Droid Serif"/>
              </a:rPr>
              <a:t>Complete </a:t>
            </a:r>
            <a:r>
              <a:rPr lang="en"/>
              <a:t>in class assignments and upload them to the server in the </a:t>
            </a:r>
            <a:r>
              <a:rPr lang="en">
                <a:solidFill>
                  <a:srgbClr val="0000FF"/>
                </a:solidFill>
              </a:rPr>
              <a:t>public_html/class-samples</a:t>
            </a:r>
            <a:r>
              <a:rPr lang="en"/>
              <a:t> folder</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Send instructor a link to your assignments</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CCCCCC"/>
              </a:buClr>
              <a:buSzPts val="2000"/>
              <a:buFont typeface="Droid Serif"/>
              <a:buChar char="⊡"/>
            </a:pPr>
            <a:r>
              <a:rPr lang="en"/>
              <a:t>T</a:t>
            </a:r>
            <a:r>
              <a:rPr lang="en"/>
              <a:t>reehouse lesson: </a:t>
            </a:r>
            <a:r>
              <a:rPr b="1" lang="en"/>
              <a:t>Responsive Layouts [47 min]</a:t>
            </a:r>
            <a:endParaRPr b="1"/>
          </a:p>
          <a:p>
            <a:pPr indent="0" lvl="0" marL="457200" marR="0" rtl="0" algn="l">
              <a:lnSpc>
                <a:spcPct val="100000"/>
              </a:lnSpc>
              <a:spcBef>
                <a:spcPts val="0"/>
              </a:spcBef>
              <a:spcAft>
                <a:spcPts val="0"/>
              </a:spcAft>
              <a:buNone/>
            </a:pPr>
            <a:r>
              <a:rPr lang="en" u="sng">
                <a:solidFill>
                  <a:schemeClr val="hlink"/>
                </a:solidFill>
                <a:hlinkClick r:id="rId3"/>
              </a:rPr>
              <a:t>https://teamtreehouse.com/library/responsive-layouts</a:t>
            </a:r>
            <a:endParaRPr/>
          </a:p>
          <a:p>
            <a:pPr indent="0" lvl="0" marL="457200" marR="0" rtl="0" algn="l">
              <a:lnSpc>
                <a:spcPct val="100000"/>
              </a:lnSpc>
              <a:spcBef>
                <a:spcPts val="0"/>
              </a:spcBef>
              <a:spcAft>
                <a:spcPts val="0"/>
              </a:spcAft>
              <a:buNone/>
            </a:pPr>
            <a:r>
              <a:t/>
            </a:r>
            <a:endParaRPr/>
          </a:p>
          <a:p>
            <a:pPr indent="-342900" lvl="0" marL="342900" rtl="0" algn="l">
              <a:spcBef>
                <a:spcPts val="0"/>
              </a:spcBef>
              <a:spcAft>
                <a:spcPts val="0"/>
              </a:spcAft>
              <a:buClr>
                <a:srgbClr val="CCCCCC"/>
              </a:buClr>
              <a:buSzPts val="2000"/>
              <a:buFont typeface="Droid Serif"/>
              <a:buChar char="⊡"/>
            </a:pPr>
            <a:r>
              <a:rPr lang="en"/>
              <a:t>Treehouse lesson: </a:t>
            </a:r>
            <a:r>
              <a:rPr b="1" lang="en"/>
              <a:t>Bootstrap 4 Basics [141 min] </a:t>
            </a:r>
            <a:r>
              <a:rPr lang="en" u="sng">
                <a:solidFill>
                  <a:schemeClr val="hlink"/>
                </a:solidFill>
                <a:hlinkClick r:id="rId4"/>
              </a:rPr>
              <a:t>https://teamtreehouse.com/library/bootstrap-4-basics-2</a:t>
            </a:r>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0" i="0" sz="20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ans Mono"/>
              <a:ea typeface="Droid Sans Mono"/>
              <a:cs typeface="Droid Sans Mono"/>
              <a:sym typeface="Droid Sans Mono"/>
            </a:endParaRPr>
          </a:p>
          <a:p>
            <a:pPr indent="0" lvl="0" marL="0" marR="0" rtl="0" algn="ctr">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ans Mono"/>
              <a:ea typeface="Droid Sans Mono"/>
              <a:cs typeface="Droid Sans Mono"/>
              <a:sym typeface="Droid Sans Mono"/>
            </a:endParaRPr>
          </a:p>
          <a:p>
            <a:pPr indent="0" lvl="0" marL="0" marR="0" rtl="0" algn="l">
              <a:lnSpc>
                <a:spcPct val="100000"/>
              </a:lnSpc>
              <a:spcBef>
                <a:spcPts val="0"/>
              </a:spcBef>
              <a:spcAft>
                <a:spcPts val="0"/>
              </a:spcAft>
              <a:buClr>
                <a:srgbClr val="CCCCCC"/>
              </a:buClr>
              <a:buFont typeface="Droid Serif"/>
              <a:buNone/>
            </a:pPr>
            <a:r>
              <a:t/>
            </a:r>
            <a:endParaRPr b="0" i="0" sz="20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1" i="0" sz="2000" u="none" cap="none" strike="noStrike">
              <a:solidFill>
                <a:srgbClr val="434343"/>
              </a:solidFill>
              <a:latin typeface="Droid Serif"/>
              <a:ea typeface="Droid Serif"/>
              <a:cs typeface="Droid Serif"/>
              <a:sym typeface="Droid Serif"/>
            </a:endParaRPr>
          </a:p>
          <a:p>
            <a:pPr indent="-215900" lvl="0" marL="342900" marR="0" rtl="0" algn="l">
              <a:lnSpc>
                <a:spcPct val="100000"/>
              </a:lnSpc>
              <a:spcBef>
                <a:spcPts val="0"/>
              </a:spcBef>
              <a:spcAft>
                <a:spcPts val="0"/>
              </a:spcAft>
              <a:buClr>
                <a:srgbClr val="CCCCCC"/>
              </a:buClr>
              <a:buSzPts val="2000"/>
              <a:buFont typeface="Droid Serif"/>
              <a:buNone/>
            </a:pPr>
            <a:r>
              <a:t/>
            </a:r>
            <a:endParaRPr b="1" i="0" sz="2000" u="none" cap="none" strike="noStrike">
              <a:solidFill>
                <a:srgbClr val="434343"/>
              </a:solidFill>
              <a:latin typeface="Droid Serif"/>
              <a:ea typeface="Droid Serif"/>
              <a:cs typeface="Droid Serif"/>
              <a:sym typeface="Droid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type="ctrTitle"/>
          </p:nvPr>
        </p:nvSpPr>
        <p:spPr>
          <a:xfrm>
            <a:off x="1542311" y="1755737"/>
            <a:ext cx="60594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Montserrat"/>
              <a:buNone/>
            </a:pPr>
            <a:r>
              <a:rPr b="0" lang="en">
                <a:solidFill>
                  <a:srgbClr val="FFF2CC"/>
                </a:solidFill>
                <a:latin typeface="Consolas"/>
                <a:ea typeface="Consolas"/>
                <a:cs typeface="Consolas"/>
                <a:sym typeface="Consolas"/>
              </a:rPr>
              <a:t>End</a:t>
            </a:r>
            <a:endParaRPr b="0">
              <a:solidFill>
                <a:srgbClr val="FFF2CC"/>
              </a:solidFill>
              <a:latin typeface="Consolas"/>
              <a:ea typeface="Consolas"/>
              <a:cs typeface="Consolas"/>
              <a:sym typeface="Consolas"/>
            </a:endParaRPr>
          </a:p>
        </p:txBody>
      </p:sp>
      <p:sp>
        <p:nvSpPr>
          <p:cNvPr id="523" name="Google Shape;523;p72"/>
          <p:cNvSpPr/>
          <p:nvPr/>
        </p:nvSpPr>
        <p:spPr>
          <a:xfrm>
            <a:off x="4255104" y="512098"/>
            <a:ext cx="633900" cy="576600"/>
          </a:xfrm>
          <a:custGeom>
            <a:rect b="b" l="l" r="r" t="t"/>
            <a:pathLst>
              <a:path extrusionOk="0" h="120000" w="12000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24" name="Google Shape;524;p72"/>
          <p:cNvSpPr txBox="1"/>
          <p:nvPr/>
        </p:nvSpPr>
        <p:spPr>
          <a:xfrm>
            <a:off x="894173" y="2723672"/>
            <a:ext cx="73557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434343"/>
              </a:solidFill>
              <a:latin typeface="Droid Serif"/>
              <a:ea typeface="Droid Serif"/>
              <a:cs typeface="Droid Serif"/>
              <a:sym typeface="Droid Serif"/>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3"/>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77" name="Google Shape;77;p13"/>
          <p:cNvSpPr txBox="1"/>
          <p:nvPr/>
        </p:nvSpPr>
        <p:spPr>
          <a:xfrm>
            <a:off x="1924625" y="779950"/>
            <a:ext cx="6448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Responsive Design  Has 3 Parts</a:t>
            </a:r>
            <a:endParaRPr b="1"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Fluid grids </a:t>
            </a:r>
            <a:endParaRPr sz="2400">
              <a:solidFill>
                <a:srgbClr val="434343"/>
              </a:solidFill>
              <a:latin typeface="Droid Serif"/>
              <a:ea typeface="Droid Serif"/>
              <a:cs typeface="Droid Serif"/>
              <a:sym typeface="Droid Serif"/>
            </a:endParaRPr>
          </a:p>
          <a:p>
            <a:pPr indent="0" lvl="0" marL="91440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Fluid Images</a:t>
            </a:r>
            <a:endParaRPr sz="2400">
              <a:solidFill>
                <a:srgbClr val="434343"/>
              </a:solidFill>
              <a:latin typeface="Droid Serif"/>
              <a:ea typeface="Droid Serif"/>
              <a:cs typeface="Droid Serif"/>
              <a:sym typeface="Droid Serif"/>
            </a:endParaRPr>
          </a:p>
          <a:p>
            <a:pPr indent="0" lvl="0" marL="457200" rtl="0" algn="l">
              <a:spcBef>
                <a:spcPts val="0"/>
              </a:spcBef>
              <a:spcAft>
                <a:spcPts val="0"/>
              </a:spcAft>
              <a:buNone/>
            </a:pPr>
            <a:r>
              <a:t/>
            </a:r>
            <a:endParaRPr sz="2400">
              <a:solidFill>
                <a:srgbClr val="434343"/>
              </a:solidFill>
              <a:latin typeface="Droid Serif"/>
              <a:ea typeface="Droid Serif"/>
              <a:cs typeface="Droid Serif"/>
              <a:sym typeface="Droid Serif"/>
            </a:endParaRPr>
          </a:p>
          <a:p>
            <a:pPr indent="-381000" lvl="0" marL="914400" rtl="0" algn="l">
              <a:spcBef>
                <a:spcPts val="0"/>
              </a:spcBef>
              <a:spcAft>
                <a:spcPts val="0"/>
              </a:spcAft>
              <a:buClr>
                <a:schemeClr val="lt2"/>
              </a:buClr>
              <a:buSzPts val="2400"/>
              <a:buFont typeface="Droid Serif"/>
              <a:buChar char="⊡"/>
            </a:pPr>
            <a:r>
              <a:rPr lang="en" sz="2400">
                <a:solidFill>
                  <a:srgbClr val="434343"/>
                </a:solidFill>
                <a:latin typeface="Droid Serif"/>
                <a:ea typeface="Droid Serif"/>
                <a:cs typeface="Droid Serif"/>
                <a:sym typeface="Droid Serif"/>
              </a:rPr>
              <a:t>Media Queries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83" name="Google Shape;83;p14"/>
          <p:cNvSpPr txBox="1"/>
          <p:nvPr>
            <p:ph idx="1" type="body"/>
          </p:nvPr>
        </p:nvSpPr>
        <p:spPr>
          <a:xfrm>
            <a:off x="854300" y="582425"/>
            <a:ext cx="6724200" cy="771900"/>
          </a:xfrm>
          <a:prstGeom prst="rect">
            <a:avLst/>
          </a:prstGeom>
        </p:spPr>
        <p:txBody>
          <a:bodyPr anchorCtr="0" anchor="t" bIns="91425" lIns="91425" spcFirstLastPara="1" rIns="91425" wrap="square" tIns="91425">
            <a:noAutofit/>
          </a:bodyPr>
          <a:lstStyle/>
          <a:p>
            <a:pPr indent="127000" lvl="0" marL="0" rtl="0" algn="l">
              <a:spcBef>
                <a:spcPts val="0"/>
              </a:spcBef>
              <a:spcAft>
                <a:spcPts val="0"/>
              </a:spcAft>
              <a:buNone/>
            </a:pPr>
            <a:r>
              <a:rPr lang="en" sz="2400"/>
              <a:t>Types Of </a:t>
            </a:r>
            <a:r>
              <a:rPr lang="en" sz="2400"/>
              <a:t>Layouts</a:t>
            </a:r>
            <a:endParaRPr sz="2400"/>
          </a:p>
        </p:txBody>
      </p:sp>
      <p:sp>
        <p:nvSpPr>
          <p:cNvPr id="84" name="Google Shape;84;p14"/>
          <p:cNvSpPr txBox="1"/>
          <p:nvPr>
            <p:ph idx="2" type="body"/>
          </p:nvPr>
        </p:nvSpPr>
        <p:spPr>
          <a:xfrm>
            <a:off x="2405450" y="1556400"/>
            <a:ext cx="5082000" cy="2559600"/>
          </a:xfrm>
          <a:prstGeom prst="rect">
            <a:avLst/>
          </a:prstGeom>
        </p:spPr>
        <p:txBody>
          <a:bodyPr anchorCtr="0" anchor="t" bIns="91425" lIns="91425" spcFirstLastPara="1" rIns="91425" wrap="square" tIns="91425">
            <a:noAutofit/>
          </a:bodyPr>
          <a:lstStyle/>
          <a:p>
            <a:pPr indent="-259080" lvl="0" marL="457200" rtl="0" algn="l">
              <a:spcBef>
                <a:spcPts val="0"/>
              </a:spcBef>
              <a:spcAft>
                <a:spcPts val="0"/>
              </a:spcAft>
              <a:buClr>
                <a:schemeClr val="lt2"/>
              </a:buClr>
              <a:buSzPts val="2400"/>
              <a:buChar char="⊡"/>
            </a:pPr>
            <a:r>
              <a:rPr lang="en" sz="2400"/>
              <a:t>Fixed 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Flexible </a:t>
            </a:r>
            <a:r>
              <a:rPr lang="en" sz="2400"/>
              <a:t>Layouts</a:t>
            </a:r>
            <a:endParaRPr sz="2400"/>
          </a:p>
          <a:p>
            <a:pPr indent="0" lvl="0" marL="457200" rtl="0" algn="l">
              <a:spcBef>
                <a:spcPts val="0"/>
              </a:spcBef>
              <a:spcAft>
                <a:spcPts val="0"/>
              </a:spcAft>
              <a:buNone/>
            </a:pPr>
            <a:r>
              <a:t/>
            </a:r>
            <a:endParaRPr sz="2400"/>
          </a:p>
          <a:p>
            <a:pPr indent="-259080" lvl="0" marL="457200" rtl="0" algn="l">
              <a:spcBef>
                <a:spcPts val="0"/>
              </a:spcBef>
              <a:spcAft>
                <a:spcPts val="0"/>
              </a:spcAft>
              <a:buClr>
                <a:schemeClr val="lt2"/>
              </a:buClr>
              <a:buSzPts val="2400"/>
              <a:buChar char="⊡"/>
            </a:pPr>
            <a:r>
              <a:rPr lang="en" sz="2400"/>
              <a:t>Adaptive / Responsive </a:t>
            </a:r>
            <a:r>
              <a:rPr lang="en" sz="2400"/>
              <a:t>Layouts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1</a:t>
            </a:r>
            <a:endParaRPr/>
          </a:p>
        </p:txBody>
      </p:sp>
      <p:sp>
        <p:nvSpPr>
          <p:cNvPr id="90" name="Google Shape;90;p15"/>
          <p:cNvSpPr txBox="1"/>
          <p:nvPr/>
        </p:nvSpPr>
        <p:spPr>
          <a:xfrm>
            <a:off x="368825" y="1160775"/>
            <a:ext cx="8450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3</a:t>
            </a:r>
            <a:r>
              <a:rPr b="1" lang="en" sz="2400">
                <a:solidFill>
                  <a:srgbClr val="434343"/>
                </a:solidFill>
                <a:latin typeface="Droid Serif"/>
                <a:ea typeface="Droid Serif"/>
                <a:cs typeface="Droid Serif"/>
                <a:sym typeface="Droid Serif"/>
              </a:rPr>
              <a:t> Types of Layouts </a:t>
            </a:r>
            <a:r>
              <a:rPr b="1" lang="en" sz="1800">
                <a:solidFill>
                  <a:srgbClr val="434343"/>
                </a:solidFill>
                <a:latin typeface="Droid Serif"/>
                <a:ea typeface="Droid Serif"/>
                <a:cs typeface="Droid Serif"/>
                <a:sym typeface="Droid Serif"/>
              </a:rPr>
              <a:t>(there are others)</a:t>
            </a:r>
            <a:endParaRPr b="1" sz="1800">
              <a:solidFill>
                <a:srgbClr val="434343"/>
              </a:solidFill>
              <a:latin typeface="Droid Serif"/>
              <a:ea typeface="Droid Serif"/>
              <a:cs typeface="Droid Serif"/>
              <a:sym typeface="Droid Serif"/>
            </a:endParaRPr>
          </a:p>
          <a:p>
            <a:pPr indent="0" lvl="0" marL="0" rtl="0" algn="l">
              <a:spcBef>
                <a:spcPts val="0"/>
              </a:spcBef>
              <a:spcAft>
                <a:spcPts val="0"/>
              </a:spcAft>
              <a:buNone/>
            </a:pPr>
            <a:r>
              <a:rPr lang="en" sz="2400">
                <a:solidFill>
                  <a:srgbClr val="434343"/>
                </a:solidFill>
                <a:latin typeface="Droid Serif"/>
                <a:ea typeface="Droid Serif"/>
                <a:cs typeface="Droid Serif"/>
                <a:sym typeface="Droid Serif"/>
              </a:rPr>
              <a:t> </a:t>
            </a:r>
            <a:endParaRPr sz="24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Fixed</a:t>
            </a:r>
            <a:r>
              <a:rPr lang="en" sz="1800">
                <a:solidFill>
                  <a:srgbClr val="434343"/>
                </a:solidFill>
                <a:latin typeface="Droid Serif"/>
                <a:ea typeface="Droid Serif"/>
                <a:cs typeface="Droid Serif"/>
                <a:sym typeface="Droid Serif"/>
              </a:rPr>
              <a:t> - doesn’t change regardless of device, fixed pixel units </a:t>
            </a:r>
            <a:endParaRPr sz="1800">
              <a:solidFill>
                <a:srgbClr val="434343"/>
              </a:solidFill>
              <a:latin typeface="Droid Serif"/>
              <a:ea typeface="Droid Serif"/>
              <a:cs typeface="Droid Serif"/>
              <a:sym typeface="Droid Serif"/>
            </a:endParaRPr>
          </a:p>
          <a:p>
            <a:pPr indent="0" lvl="0" marL="800100" rtl="0" algn="l">
              <a:spcBef>
                <a:spcPts val="0"/>
              </a:spcBef>
              <a:spcAft>
                <a:spcPts val="0"/>
              </a:spcAft>
              <a:buNone/>
            </a:pPr>
            <a:r>
              <a:rPr lang="en" sz="1800">
                <a:solidFill>
                  <a:srgbClr val="434343"/>
                </a:solidFill>
                <a:latin typeface="Droid Serif"/>
                <a:ea typeface="Droid Serif"/>
                <a:cs typeface="Droid Serif"/>
                <a:sym typeface="Droid Serif"/>
              </a:rPr>
              <a:t> </a:t>
            </a:r>
            <a:r>
              <a:rPr lang="en" sz="1800">
                <a:solidFill>
                  <a:srgbClr val="980000"/>
                </a:solidFill>
                <a:latin typeface="Droid Serif"/>
                <a:ea typeface="Droid Serif"/>
                <a:cs typeface="Droid Serif"/>
                <a:sym typeface="Droid Serif"/>
              </a:rPr>
              <a:t>(2 column layout)</a:t>
            </a:r>
            <a:r>
              <a:rPr i="1" lang="en" sz="1800">
                <a:solidFill>
                  <a:srgbClr val="980000"/>
                </a:solidFill>
                <a:latin typeface="Droid Serif"/>
                <a:ea typeface="Droid Serif"/>
                <a:cs typeface="Droid Serif"/>
                <a:sym typeface="Droid Serif"/>
              </a:rPr>
              <a:t>(fixed.html and fixed layout.html examples)</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Flexible</a:t>
            </a:r>
            <a:r>
              <a:rPr lang="en" sz="1800">
                <a:solidFill>
                  <a:srgbClr val="434343"/>
                </a:solidFill>
                <a:latin typeface="Droid Serif"/>
                <a:ea typeface="Droid Serif"/>
                <a:cs typeface="Droid Serif"/>
                <a:sym typeface="Droid Serif"/>
              </a:rPr>
              <a:t>- responds as browser size or screen changes. Limited when really large or really small. </a:t>
            </a:r>
            <a:r>
              <a:rPr i="1" lang="en" sz="1800">
                <a:solidFill>
                  <a:srgbClr val="980000"/>
                </a:solidFill>
                <a:latin typeface="Droid Serif"/>
                <a:ea typeface="Droid Serif"/>
                <a:cs typeface="Droid Serif"/>
                <a:sym typeface="Droid Serif"/>
              </a:rPr>
              <a:t>(2 column layout flex.html example)</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335280" lvl="0" marL="800100" rtl="0" algn="l">
              <a:spcBef>
                <a:spcPts val="0"/>
              </a:spcBef>
              <a:spcAft>
                <a:spcPts val="0"/>
              </a:spcAft>
              <a:buClr>
                <a:schemeClr val="lt2"/>
              </a:buClr>
              <a:buSzPts val="1800"/>
              <a:buFont typeface="Droid Serif"/>
              <a:buChar char="⊡"/>
            </a:pPr>
            <a:r>
              <a:rPr lang="en" sz="1800">
                <a:solidFill>
                  <a:srgbClr val="0000FF"/>
                </a:solidFill>
                <a:latin typeface="Droid Serif"/>
                <a:ea typeface="Droid Serif"/>
                <a:cs typeface="Droid Serif"/>
                <a:sym typeface="Droid Serif"/>
              </a:rPr>
              <a:t>Adaptive</a:t>
            </a:r>
            <a:r>
              <a:rPr lang="en" sz="1800">
                <a:solidFill>
                  <a:srgbClr val="0000FF"/>
                </a:solidFill>
                <a:latin typeface="Droid Serif"/>
                <a:ea typeface="Droid Serif"/>
                <a:cs typeface="Droid Serif"/>
                <a:sym typeface="Droid Serif"/>
              </a:rPr>
              <a:t>/Responsive</a:t>
            </a:r>
            <a:r>
              <a:rPr lang="en" sz="1800">
                <a:solidFill>
                  <a:srgbClr val="434343"/>
                </a:solidFill>
                <a:latin typeface="Droid Serif"/>
                <a:ea typeface="Droid Serif"/>
                <a:cs typeface="Droid Serif"/>
                <a:sym typeface="Droid Serif"/>
              </a:rPr>
              <a:t>- responds to browser window, orientation and height of device. </a:t>
            </a:r>
            <a:r>
              <a:rPr i="1" lang="en" sz="1800">
                <a:solidFill>
                  <a:srgbClr val="980000"/>
                </a:solidFill>
                <a:latin typeface="Droid Serif"/>
                <a:ea typeface="Droid Serif"/>
                <a:cs typeface="Droid Serif"/>
                <a:sym typeface="Droid Serif"/>
              </a:rPr>
              <a:t>(3 column layout based on size responsive.html example)</a:t>
            </a:r>
            <a:endParaRPr i="1" sz="1800">
              <a:solidFill>
                <a:srgbClr val="980000"/>
              </a:solidFill>
              <a:latin typeface="Droid Serif"/>
              <a:ea typeface="Droid Serif"/>
              <a:cs typeface="Droid Serif"/>
              <a:sym typeface="Droid Serif"/>
            </a:endParaRPr>
          </a:p>
          <a:p>
            <a:pPr indent="0" lvl="0" marL="0" rtl="0" algn="l">
              <a:spcBef>
                <a:spcPts val="0"/>
              </a:spcBef>
              <a:spcAft>
                <a:spcPts val="0"/>
              </a:spcAft>
              <a:buNone/>
            </a:pPr>
            <a:r>
              <a:t/>
            </a:r>
            <a:endParaRPr sz="1800">
              <a:solidFill>
                <a:srgbClr val="434343"/>
              </a:solidFill>
              <a:latin typeface="Droid Serif"/>
              <a:ea typeface="Droid Serif"/>
              <a:cs typeface="Droid Serif"/>
              <a:sym typeface="Droid Serif"/>
            </a:endParaRPr>
          </a:p>
          <a:p>
            <a:pPr indent="0" lvl="0" marL="0" rtl="0" algn="l">
              <a:spcBef>
                <a:spcPts val="0"/>
              </a:spcBef>
              <a:spcAft>
                <a:spcPts val="0"/>
              </a:spcAft>
              <a:buNone/>
            </a:pPr>
            <a:r>
              <a:t/>
            </a:r>
            <a:endParaRPr sz="2400">
              <a:solidFill>
                <a:srgbClr val="434343"/>
              </a:solidFill>
              <a:latin typeface="Droid Serif"/>
              <a:ea typeface="Droid Serif"/>
              <a:cs typeface="Droid Serif"/>
              <a:sym typeface="Droid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Perdi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